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5" r:id="rId6"/>
  </p:sldMasterIdLst>
  <p:notesMasterIdLst>
    <p:notesMasterId r:id="rId36"/>
  </p:notesMasterIdLst>
  <p:sldIdLst>
    <p:sldId id="338" r:id="rId7"/>
    <p:sldId id="266" r:id="rId8"/>
    <p:sldId id="346" r:id="rId9"/>
    <p:sldId id="293" r:id="rId10"/>
    <p:sldId id="297" r:id="rId11"/>
    <p:sldId id="298" r:id="rId12"/>
    <p:sldId id="299" r:id="rId13"/>
    <p:sldId id="300" r:id="rId14"/>
    <p:sldId id="301" r:id="rId15"/>
    <p:sldId id="348" r:id="rId16"/>
    <p:sldId id="349" r:id="rId17"/>
    <p:sldId id="350" r:id="rId18"/>
    <p:sldId id="353" r:id="rId19"/>
    <p:sldId id="289" r:id="rId20"/>
    <p:sldId id="357" r:id="rId21"/>
    <p:sldId id="358" r:id="rId22"/>
    <p:sldId id="359" r:id="rId23"/>
    <p:sldId id="361" r:id="rId24"/>
    <p:sldId id="376" r:id="rId25"/>
    <p:sldId id="366" r:id="rId26"/>
    <p:sldId id="367" r:id="rId27"/>
    <p:sldId id="368" r:id="rId28"/>
    <p:sldId id="369" r:id="rId29"/>
    <p:sldId id="370" r:id="rId30"/>
    <p:sldId id="371" r:id="rId31"/>
    <p:sldId id="372" r:id="rId32"/>
    <p:sldId id="373" r:id="rId33"/>
    <p:sldId id="374" r:id="rId34"/>
    <p:sldId id="26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68796" autoAdjust="0"/>
  </p:normalViewPr>
  <p:slideViewPr>
    <p:cSldViewPr snapToGrid="0">
      <p:cViewPr varScale="1">
        <p:scale>
          <a:sx n="67" d="100"/>
          <a:sy n="67" d="100"/>
        </p:scale>
        <p:origin x="1674"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EF332-A124-44F9-985A-06F4B2D1ADF7}" type="datetimeFigureOut">
              <a:rPr lang="en-GB" smtClean="0"/>
              <a:t>21/01/2020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2C496FA9-67C4-4A46-9BDA-CB5F51C4BF5D}" type="slidenum">
              <a:rPr lang="en-GB" smtClean="0"/>
              <a:t>‹#›</a:t>
            </a:fld>
            <a:endParaRPr lang="en-GB"/>
          </a:p>
        </p:txBody>
      </p:sp>
    </p:spTree>
    <p:extLst>
      <p:ext uri="{BB962C8B-B14F-4D97-AF65-F5344CB8AC3E}">
        <p14:creationId xmlns:p14="http://schemas.microsoft.com/office/powerpoint/2010/main" val="2198612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213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96FA9-67C4-4A46-9BDA-CB5F51C4BF5D}" type="slidenum">
              <a:rPr lang="en-GB" smtClean="0"/>
              <a:t>11</a:t>
            </a:fld>
            <a:endParaRPr lang="en-GB"/>
          </a:p>
        </p:txBody>
      </p:sp>
    </p:spTree>
    <p:extLst>
      <p:ext uri="{BB962C8B-B14F-4D97-AF65-F5344CB8AC3E}">
        <p14:creationId xmlns:p14="http://schemas.microsoft.com/office/powerpoint/2010/main" val="373462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A390E0-0D73-41BD-B54E-9513D08D3ECC}" type="slidenum">
              <a:rPr lang="en-GB" altLang="en-US" smtClean="0"/>
              <a:pPr/>
              <a:t>14</a:t>
            </a:fld>
            <a:endParaRPr lang="en-GB" altLang="en-US"/>
          </a:p>
        </p:txBody>
      </p:sp>
    </p:spTree>
    <p:extLst>
      <p:ext uri="{BB962C8B-B14F-4D97-AF65-F5344CB8AC3E}">
        <p14:creationId xmlns:p14="http://schemas.microsoft.com/office/powerpoint/2010/main" val="1762294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6688" cy="366553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3202C-362B-49BC-A38A-6B5CDA6D61D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5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96FA9-67C4-4A46-9BDA-CB5F51C4BF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15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96FA9-67C4-4A46-9BDA-CB5F51C4BF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988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96FA9-67C4-4A46-9BDA-CB5F51C4BF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071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6688" cy="366553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43202C-362B-49BC-A38A-6B5CDA6D61D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673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496FA9-67C4-4A46-9BDA-CB5F51C4BF5D}" type="slidenum">
              <a:rPr lang="en-GB" smtClean="0"/>
              <a:t>25</a:t>
            </a:fld>
            <a:endParaRPr lang="en-GB"/>
          </a:p>
        </p:txBody>
      </p:sp>
    </p:spTree>
    <p:extLst>
      <p:ext uri="{BB962C8B-B14F-4D97-AF65-F5344CB8AC3E}">
        <p14:creationId xmlns:p14="http://schemas.microsoft.com/office/powerpoint/2010/main" val="1588266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496FA9-67C4-4A46-9BDA-CB5F51C4BF5D}" type="slidenum">
              <a:rPr lang="en-GB" smtClean="0"/>
              <a:t>27</a:t>
            </a:fld>
            <a:endParaRPr lang="en-GB"/>
          </a:p>
        </p:txBody>
      </p:sp>
    </p:spTree>
    <p:extLst>
      <p:ext uri="{BB962C8B-B14F-4D97-AF65-F5344CB8AC3E}">
        <p14:creationId xmlns:p14="http://schemas.microsoft.com/office/powerpoint/2010/main" val="2627034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A390E0-0D73-41BD-B54E-9513D08D3ECC}"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9822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6688" cy="3665538"/>
          </a:xfrm>
        </p:spPr>
      </p:sp>
      <p:sp>
        <p:nvSpPr>
          <p:cNvPr id="3" name="Notes Placeholder 2"/>
          <p:cNvSpPr>
            <a:spLocks noGrp="1"/>
          </p:cNvSpPr>
          <p:nvPr>
            <p:ph type="body" idx="1"/>
          </p:nvPr>
        </p:nvSpPr>
        <p:spPr/>
        <p:txBody>
          <a:bodyPr/>
          <a:lstStyle/>
          <a:p>
            <a:pPr marL="170593" indent="-170593">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D43202C-362B-49BC-A38A-6B5CDA6D61D3}" type="slidenum">
              <a:rPr lang="en-GB" altLang="en-US" smtClean="0"/>
              <a:pPr/>
              <a:t>2</a:t>
            </a:fld>
            <a:endParaRPr lang="en-GB" altLang="en-US"/>
          </a:p>
        </p:txBody>
      </p:sp>
    </p:spTree>
    <p:extLst>
      <p:ext uri="{BB962C8B-B14F-4D97-AF65-F5344CB8AC3E}">
        <p14:creationId xmlns:p14="http://schemas.microsoft.com/office/powerpoint/2010/main" val="157436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6688" cy="3665538"/>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D43202C-362B-49BC-A38A-6B5CDA6D61D3}" type="slidenum">
              <a:rPr lang="en-GB" altLang="en-US" smtClean="0"/>
              <a:pPr/>
              <a:t>3</a:t>
            </a:fld>
            <a:endParaRPr lang="en-GB" altLang="en-US"/>
          </a:p>
        </p:txBody>
      </p:sp>
    </p:spTree>
    <p:extLst>
      <p:ext uri="{BB962C8B-B14F-4D97-AF65-F5344CB8AC3E}">
        <p14:creationId xmlns:p14="http://schemas.microsoft.com/office/powerpoint/2010/main" val="7529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accent2">
                  <a:lumMod val="75000"/>
                </a:schemeClr>
              </a:buClr>
            </a:pPr>
            <a:r>
              <a:rPr lang="en-GB" sz="1200" i="0" dirty="0" smtClean="0"/>
              <a:t>Before</a:t>
            </a:r>
            <a:r>
              <a:rPr lang="en-GB" sz="1200" i="0" baseline="0" dirty="0" smtClean="0"/>
              <a:t> explaining to you the differences between C, D&amp;E, it is important to tell you what we are going to D&amp;E, namely project results. </a:t>
            </a:r>
          </a:p>
          <a:p>
            <a:pPr lvl="0">
              <a:buClr>
                <a:schemeClr val="accent2">
                  <a:lumMod val="75000"/>
                </a:schemeClr>
              </a:buClr>
            </a:pPr>
            <a:r>
              <a:rPr lang="en-GB" sz="1200" i="0" baseline="0" dirty="0" smtClean="0"/>
              <a:t>These results can take many forms. They are not all tangible like prototypes, new technologies, publications or inventions. They can also be intangible like policy recommendations and knowledge and capacity building.</a:t>
            </a:r>
          </a:p>
          <a:p>
            <a:pPr lvl="0">
              <a:buClr>
                <a:schemeClr val="accent2">
                  <a:lumMod val="75000"/>
                </a:schemeClr>
              </a:buClr>
            </a:pPr>
            <a:endParaRPr lang="en-GB" sz="1200" i="0" baseline="0" dirty="0" smtClean="0"/>
          </a:p>
          <a:p>
            <a:pPr lvl="0">
              <a:buClr>
                <a:schemeClr val="accent2">
                  <a:lumMod val="75000"/>
                </a:schemeClr>
              </a:buClr>
            </a:pPr>
            <a:r>
              <a:rPr lang="en-GB" sz="1200" i="0" dirty="0" smtClean="0"/>
              <a:t>Administrative deliverables, reports or dissemination materials (e.g. leaflets) are often not results in themselves</a:t>
            </a:r>
          </a:p>
        </p:txBody>
      </p:sp>
      <p:sp>
        <p:nvSpPr>
          <p:cNvPr id="4" name="Slide Number Placeholder 3"/>
          <p:cNvSpPr>
            <a:spLocks noGrp="1"/>
          </p:cNvSpPr>
          <p:nvPr>
            <p:ph type="sldNum" sz="quarter" idx="10"/>
          </p:nvPr>
        </p:nvSpPr>
        <p:spPr/>
        <p:txBody>
          <a:bodyPr/>
          <a:lstStyle/>
          <a:p>
            <a:fld id="{63A390E0-0D73-41BD-B54E-9513D08D3ECC}" type="slidenum">
              <a:rPr lang="en-GB" altLang="en-US" smtClean="0"/>
              <a:pPr/>
              <a:t>4</a:t>
            </a:fld>
            <a:endParaRPr lang="en-GB" altLang="en-US"/>
          </a:p>
        </p:txBody>
      </p:sp>
    </p:spTree>
    <p:extLst>
      <p:ext uri="{BB962C8B-B14F-4D97-AF65-F5344CB8AC3E}">
        <p14:creationId xmlns:p14="http://schemas.microsoft.com/office/powerpoint/2010/main" val="18902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not always clear to people how dissemination differs from communication.</a:t>
            </a:r>
            <a:r>
              <a:rPr lang="en-GB" baseline="0" dirty="0" smtClean="0"/>
              <a:t> </a:t>
            </a:r>
          </a:p>
          <a:p>
            <a:r>
              <a:rPr lang="en-GB" baseline="0" dirty="0" smtClean="0"/>
              <a:t>Nevertheless the nature and their objectives are significantly different. </a:t>
            </a:r>
          </a:p>
          <a:p>
            <a:endParaRPr lang="en-GB" baseline="0" dirty="0" smtClean="0"/>
          </a:p>
        </p:txBody>
      </p:sp>
      <p:sp>
        <p:nvSpPr>
          <p:cNvPr id="4" name="Slide Number Placeholder 3"/>
          <p:cNvSpPr>
            <a:spLocks noGrp="1"/>
          </p:cNvSpPr>
          <p:nvPr>
            <p:ph type="sldNum" sz="quarter" idx="10"/>
          </p:nvPr>
        </p:nvSpPr>
        <p:spPr/>
        <p:txBody>
          <a:bodyPr/>
          <a:lstStyle/>
          <a:p>
            <a:fld id="{63A390E0-0D73-41BD-B54E-9513D08D3ECC}" type="slidenum">
              <a:rPr lang="en-GB" altLang="en-US" smtClean="0"/>
              <a:pPr/>
              <a:t>5</a:t>
            </a:fld>
            <a:endParaRPr lang="en-GB" altLang="en-US"/>
          </a:p>
        </p:txBody>
      </p:sp>
    </p:spTree>
    <p:extLst>
      <p:ext uri="{BB962C8B-B14F-4D97-AF65-F5344CB8AC3E}">
        <p14:creationId xmlns:p14="http://schemas.microsoft.com/office/powerpoint/2010/main" val="2934182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Clr>
                <a:srgbClr val="00518E"/>
              </a:buClr>
              <a:buFont typeface="Wingdings" panose="05000000000000000000" pitchFamily="2" charset="2"/>
              <a:buChar char="Ø"/>
            </a:pPr>
            <a:r>
              <a:rPr lang="en-GB" altLang="en-US" sz="1200" i="0" dirty="0" smtClean="0"/>
              <a:t>Circulation of knowledge and results to the ones that can best make use of them:</a:t>
            </a:r>
            <a:r>
              <a:rPr lang="en-GB" altLang="en-US" sz="1200" i="0" baseline="0" dirty="0" smtClean="0"/>
              <a:t> so targeted audiences</a:t>
            </a:r>
            <a:endParaRPr lang="en-GB" altLang="en-US" sz="1200" i="0" dirty="0" smtClean="0"/>
          </a:p>
          <a:p>
            <a:pPr algn="just">
              <a:buClr>
                <a:srgbClr val="00518E"/>
              </a:buClr>
              <a:buFont typeface="Wingdings" panose="05000000000000000000" pitchFamily="2" charset="2"/>
              <a:buChar char="Ø"/>
            </a:pPr>
            <a:r>
              <a:rPr lang="en-GB" altLang="en-US" sz="1200" i="0" dirty="0" smtClean="0"/>
              <a:t>Enabling the value of results to be potentially wider than the original focus</a:t>
            </a:r>
          </a:p>
          <a:p>
            <a:pPr algn="just">
              <a:buClr>
                <a:srgbClr val="00518E"/>
              </a:buClr>
              <a:buFont typeface="Wingdings" panose="05000000000000000000" pitchFamily="2" charset="2"/>
              <a:buChar char="Ø"/>
            </a:pPr>
            <a:r>
              <a:rPr lang="en-GB" altLang="en-US" sz="1200" i="0" dirty="0" smtClean="0"/>
              <a:t>It should be an Essential element of all good research practice and vital part of the project plan</a:t>
            </a:r>
          </a:p>
          <a:p>
            <a:pPr algn="just">
              <a:buClr>
                <a:srgbClr val="00518E"/>
              </a:buClr>
              <a:buFont typeface="Wingdings" panose="05000000000000000000" pitchFamily="2" charset="2"/>
              <a:buChar char="Ø"/>
            </a:pPr>
            <a:r>
              <a:rPr lang="en-GB" altLang="en-US" sz="1200" i="0" dirty="0" smtClean="0"/>
              <a:t>It should</a:t>
            </a:r>
            <a:r>
              <a:rPr lang="en-GB" altLang="en-US" sz="1200" i="0" baseline="0" dirty="0" smtClean="0"/>
              <a:t> not be seen as an additional burden as it s</a:t>
            </a:r>
            <a:r>
              <a:rPr lang="en-GB" altLang="en-US" sz="1200" i="0" dirty="0" smtClean="0"/>
              <a:t>trengthens and promotes the profile of the organisation</a:t>
            </a:r>
          </a:p>
          <a:p>
            <a:endParaRPr lang="en-GB" dirty="0"/>
          </a:p>
        </p:txBody>
      </p:sp>
      <p:sp>
        <p:nvSpPr>
          <p:cNvPr id="4" name="Slide Number Placeholder 3"/>
          <p:cNvSpPr>
            <a:spLocks noGrp="1"/>
          </p:cNvSpPr>
          <p:nvPr>
            <p:ph type="sldNum" sz="quarter" idx="10"/>
          </p:nvPr>
        </p:nvSpPr>
        <p:spPr/>
        <p:txBody>
          <a:bodyPr/>
          <a:lstStyle/>
          <a:p>
            <a:fld id="{63A390E0-0D73-41BD-B54E-9513D08D3ECC}" type="slidenum">
              <a:rPr lang="en-GB" altLang="en-US" smtClean="0"/>
              <a:pPr/>
              <a:t>6</a:t>
            </a:fld>
            <a:endParaRPr lang="en-GB" altLang="en-US"/>
          </a:p>
        </p:txBody>
      </p:sp>
    </p:spTree>
    <p:extLst>
      <p:ext uri="{BB962C8B-B14F-4D97-AF65-F5344CB8AC3E}">
        <p14:creationId xmlns:p14="http://schemas.microsoft.com/office/powerpoint/2010/main" val="2691132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Dissemination gets often confused with Communication!</a:t>
            </a:r>
          </a:p>
          <a:p>
            <a:endParaRPr lang="en-GB" altLang="en-US" b="1" smtClean="0"/>
          </a:p>
          <a:p>
            <a:r>
              <a:rPr lang="en-GB" altLang="en-US" b="1" smtClean="0"/>
              <a:t>Communication </a:t>
            </a:r>
            <a:r>
              <a:rPr lang="en-GB" altLang="en-US" smtClean="0"/>
              <a:t>means taking strategic and targeted measures for </a:t>
            </a:r>
            <a:r>
              <a:rPr lang="en-GB" altLang="en-US" b="1" smtClean="0"/>
              <a:t>promoting the action itself </a:t>
            </a:r>
            <a:r>
              <a:rPr lang="en-GB" altLang="en-US" smtClean="0"/>
              <a:t>and its results to a multitude of audiences, including the media and the public, and possibly engaging in a two-way exchange. The aim is to </a:t>
            </a:r>
            <a:r>
              <a:rPr lang="en-GB" altLang="en-US" b="1" smtClean="0"/>
              <a:t>reach out to society as a whole </a:t>
            </a:r>
            <a:r>
              <a:rPr lang="en-GB" altLang="en-US" smtClean="0"/>
              <a:t>and in particular to some specific audiences while </a:t>
            </a:r>
            <a:r>
              <a:rPr lang="en-GB" altLang="en-US" b="1" smtClean="0"/>
              <a:t>demonstrating how EU funding contributes to tackling societal challenges. </a:t>
            </a:r>
          </a:p>
          <a:p>
            <a:endParaRPr lang="en-GB" altLang="en-US" b="1" smtClean="0"/>
          </a:p>
          <a:p>
            <a:r>
              <a:rPr lang="en-GB" altLang="en-US" smtClean="0"/>
              <a:t>Depending on what you want to do: informing on project vs informing on results vs making results available for re-use, we have different tools, instruments for communicating/disseminating. This is a crucial match to make when you decide to disseminate.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4348" indent="-286164">
              <a:defRPr>
                <a:solidFill>
                  <a:schemeClr val="tx1"/>
                </a:solidFill>
                <a:latin typeface="Calibri" pitchFamily="34" charset="0"/>
                <a:cs typeface="Arial" charset="0"/>
              </a:defRPr>
            </a:lvl2pPr>
            <a:lvl3pPr marL="1146263" indent="-228288">
              <a:defRPr>
                <a:solidFill>
                  <a:schemeClr val="tx1"/>
                </a:solidFill>
                <a:latin typeface="Calibri" pitchFamily="34" charset="0"/>
                <a:cs typeface="Arial" charset="0"/>
              </a:defRPr>
            </a:lvl3pPr>
            <a:lvl4pPr marL="1604446" indent="-228288">
              <a:defRPr>
                <a:solidFill>
                  <a:schemeClr val="tx1"/>
                </a:solidFill>
                <a:latin typeface="Calibri" pitchFamily="34" charset="0"/>
                <a:cs typeface="Arial" charset="0"/>
              </a:defRPr>
            </a:lvl4pPr>
            <a:lvl5pPr marL="2064237" indent="-228288">
              <a:defRPr>
                <a:solidFill>
                  <a:schemeClr val="tx1"/>
                </a:solidFill>
                <a:latin typeface="Calibri" pitchFamily="34" charset="0"/>
                <a:cs typeface="Arial" charset="0"/>
              </a:defRPr>
            </a:lvl5pPr>
            <a:lvl6pPr marL="2527243" indent="-228288" eaLnBrk="0" fontAlgn="base" hangingPunct="0">
              <a:spcBef>
                <a:spcPct val="0"/>
              </a:spcBef>
              <a:spcAft>
                <a:spcPct val="0"/>
              </a:spcAft>
              <a:defRPr>
                <a:solidFill>
                  <a:schemeClr val="tx1"/>
                </a:solidFill>
                <a:latin typeface="Calibri" pitchFamily="34" charset="0"/>
                <a:cs typeface="Arial" charset="0"/>
              </a:defRPr>
            </a:lvl6pPr>
            <a:lvl7pPr marL="2990250" indent="-228288" eaLnBrk="0" fontAlgn="base" hangingPunct="0">
              <a:spcBef>
                <a:spcPct val="0"/>
              </a:spcBef>
              <a:spcAft>
                <a:spcPct val="0"/>
              </a:spcAft>
              <a:defRPr>
                <a:solidFill>
                  <a:schemeClr val="tx1"/>
                </a:solidFill>
                <a:latin typeface="Calibri" pitchFamily="34" charset="0"/>
                <a:cs typeface="Arial" charset="0"/>
              </a:defRPr>
            </a:lvl7pPr>
            <a:lvl8pPr marL="3453256" indent="-228288" eaLnBrk="0" fontAlgn="base" hangingPunct="0">
              <a:spcBef>
                <a:spcPct val="0"/>
              </a:spcBef>
              <a:spcAft>
                <a:spcPct val="0"/>
              </a:spcAft>
              <a:defRPr>
                <a:solidFill>
                  <a:schemeClr val="tx1"/>
                </a:solidFill>
                <a:latin typeface="Calibri" pitchFamily="34" charset="0"/>
                <a:cs typeface="Arial" charset="0"/>
              </a:defRPr>
            </a:lvl8pPr>
            <a:lvl9pPr marL="3916263" indent="-228288" eaLnBrk="0" fontAlgn="base" hangingPunct="0">
              <a:spcBef>
                <a:spcPct val="0"/>
              </a:spcBef>
              <a:spcAft>
                <a:spcPct val="0"/>
              </a:spcAft>
              <a:defRPr>
                <a:solidFill>
                  <a:schemeClr val="tx1"/>
                </a:solidFill>
                <a:latin typeface="Calibri" pitchFamily="34" charset="0"/>
                <a:cs typeface="Arial" charset="0"/>
              </a:defRPr>
            </a:lvl9pPr>
          </a:lstStyle>
          <a:p>
            <a:fld id="{F812C15E-8DA5-4900-812D-BAD2B668BDE0}" type="slidenum">
              <a:rPr lang="en-GB" altLang="en-US" smtClean="0"/>
              <a:pPr/>
              <a:t>7</a:t>
            </a:fld>
            <a:endParaRPr lang="en-GB" altLang="en-US" smtClean="0"/>
          </a:p>
        </p:txBody>
      </p:sp>
    </p:spTree>
    <p:extLst>
      <p:ext uri="{BB962C8B-B14F-4D97-AF65-F5344CB8AC3E}">
        <p14:creationId xmlns:p14="http://schemas.microsoft.com/office/powerpoint/2010/main" val="125030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3A390E0-0D73-41BD-B54E-9513D08D3ECC}" type="slidenum">
              <a:rPr lang="en-GB" altLang="en-US" smtClean="0"/>
              <a:pPr/>
              <a:t>8</a:t>
            </a:fld>
            <a:endParaRPr lang="en-GB" altLang="en-US"/>
          </a:p>
        </p:txBody>
      </p:sp>
    </p:spTree>
    <p:extLst>
      <p:ext uri="{BB962C8B-B14F-4D97-AF65-F5344CB8AC3E}">
        <p14:creationId xmlns:p14="http://schemas.microsoft.com/office/powerpoint/2010/main" val="2756789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4348" indent="-286164">
              <a:defRPr>
                <a:solidFill>
                  <a:schemeClr val="tx1"/>
                </a:solidFill>
                <a:latin typeface="Calibri" pitchFamily="34" charset="0"/>
                <a:cs typeface="Arial" charset="0"/>
              </a:defRPr>
            </a:lvl2pPr>
            <a:lvl3pPr marL="1146263" indent="-228288">
              <a:defRPr>
                <a:solidFill>
                  <a:schemeClr val="tx1"/>
                </a:solidFill>
                <a:latin typeface="Calibri" pitchFamily="34" charset="0"/>
                <a:cs typeface="Arial" charset="0"/>
              </a:defRPr>
            </a:lvl3pPr>
            <a:lvl4pPr marL="1604446" indent="-228288">
              <a:defRPr>
                <a:solidFill>
                  <a:schemeClr val="tx1"/>
                </a:solidFill>
                <a:latin typeface="Calibri" pitchFamily="34" charset="0"/>
                <a:cs typeface="Arial" charset="0"/>
              </a:defRPr>
            </a:lvl4pPr>
            <a:lvl5pPr marL="2064237" indent="-228288">
              <a:defRPr>
                <a:solidFill>
                  <a:schemeClr val="tx1"/>
                </a:solidFill>
                <a:latin typeface="Calibri" pitchFamily="34" charset="0"/>
                <a:cs typeface="Arial" charset="0"/>
              </a:defRPr>
            </a:lvl5pPr>
            <a:lvl6pPr marL="2527243" indent="-228288" eaLnBrk="0" fontAlgn="base" hangingPunct="0">
              <a:spcBef>
                <a:spcPct val="0"/>
              </a:spcBef>
              <a:spcAft>
                <a:spcPct val="0"/>
              </a:spcAft>
              <a:defRPr>
                <a:solidFill>
                  <a:schemeClr val="tx1"/>
                </a:solidFill>
                <a:latin typeface="Calibri" pitchFamily="34" charset="0"/>
                <a:cs typeface="Arial" charset="0"/>
              </a:defRPr>
            </a:lvl6pPr>
            <a:lvl7pPr marL="2990250" indent="-228288" eaLnBrk="0" fontAlgn="base" hangingPunct="0">
              <a:spcBef>
                <a:spcPct val="0"/>
              </a:spcBef>
              <a:spcAft>
                <a:spcPct val="0"/>
              </a:spcAft>
              <a:defRPr>
                <a:solidFill>
                  <a:schemeClr val="tx1"/>
                </a:solidFill>
                <a:latin typeface="Calibri" pitchFamily="34" charset="0"/>
                <a:cs typeface="Arial" charset="0"/>
              </a:defRPr>
            </a:lvl7pPr>
            <a:lvl8pPr marL="3453256" indent="-228288" eaLnBrk="0" fontAlgn="base" hangingPunct="0">
              <a:spcBef>
                <a:spcPct val="0"/>
              </a:spcBef>
              <a:spcAft>
                <a:spcPct val="0"/>
              </a:spcAft>
              <a:defRPr>
                <a:solidFill>
                  <a:schemeClr val="tx1"/>
                </a:solidFill>
                <a:latin typeface="Calibri" pitchFamily="34" charset="0"/>
                <a:cs typeface="Arial" charset="0"/>
              </a:defRPr>
            </a:lvl8pPr>
            <a:lvl9pPr marL="3916263" indent="-228288" eaLnBrk="0" fontAlgn="base" hangingPunct="0">
              <a:spcBef>
                <a:spcPct val="0"/>
              </a:spcBef>
              <a:spcAft>
                <a:spcPct val="0"/>
              </a:spcAft>
              <a:defRPr>
                <a:solidFill>
                  <a:schemeClr val="tx1"/>
                </a:solidFill>
                <a:latin typeface="Calibri" pitchFamily="34" charset="0"/>
                <a:cs typeface="Arial" charset="0"/>
              </a:defRPr>
            </a:lvl9pPr>
          </a:lstStyle>
          <a:p>
            <a:fld id="{2501F703-1687-40E8-AA7A-79B52CE0CE9D}" type="slidenum">
              <a:rPr lang="en-GB" altLang="en-US" smtClean="0"/>
              <a:pPr/>
              <a:t>9</a:t>
            </a:fld>
            <a:endParaRPr lang="en-GB" altLang="en-US" smtClean="0"/>
          </a:p>
        </p:txBody>
      </p:sp>
    </p:spTree>
    <p:extLst>
      <p:ext uri="{BB962C8B-B14F-4D97-AF65-F5344CB8AC3E}">
        <p14:creationId xmlns:p14="http://schemas.microsoft.com/office/powerpoint/2010/main" val="1555124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342900" fontAlgn="auto">
              <a:spcBef>
                <a:spcPts val="0"/>
              </a:spcBef>
              <a:spcAft>
                <a:spcPts val="0"/>
              </a:spcAft>
              <a:defRPr/>
            </a:pPr>
            <a:endParaRPr lang="en-US" sz="135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2" y="258766"/>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5327651" y="2565403"/>
            <a:ext cx="6720416" cy="790575"/>
          </a:xfrm>
        </p:spPr>
        <p:txBody>
          <a:bodyPr/>
          <a:lstStyle>
            <a:lvl1pPr marL="2381">
              <a:defRPr sz="57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814917" y="3716341"/>
            <a:ext cx="11377083" cy="1728787"/>
          </a:xfrm>
        </p:spPr>
        <p:txBody>
          <a:bodyPr/>
          <a:lstStyle>
            <a:lvl1pPr marL="0" indent="0">
              <a:buFontTx/>
              <a:buNone/>
              <a:defRPr sz="225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9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2C5F9420-794C-4943-84F2-D7F474B471F8}" type="slidenum">
              <a:rPr lang="en-GB" altLang="en-US"/>
              <a:pPr/>
              <a:t>‹#›</a:t>
            </a:fld>
            <a:endParaRPr lang="en-GB" altLang="en-US"/>
          </a:p>
        </p:txBody>
      </p:sp>
      <p:sp>
        <p:nvSpPr>
          <p:cNvPr id="7" name="Rectangle 6"/>
          <p:cNvSpPr/>
          <p:nvPr userDrawn="1"/>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a:p>
        </p:txBody>
      </p:sp>
    </p:spTree>
    <p:extLst>
      <p:ext uri="{BB962C8B-B14F-4D97-AF65-F5344CB8AC3E}">
        <p14:creationId xmlns:p14="http://schemas.microsoft.com/office/powerpoint/2010/main" val="196815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8CC9B55-2880-4CC7-8D57-779FA060C2A3}" type="slidenum">
              <a:rPr lang="en-GB" altLang="en-US"/>
              <a:pPr/>
              <a:t>‹#›</a:t>
            </a:fld>
            <a:endParaRPr lang="en-GB" altLang="en-US"/>
          </a:p>
        </p:txBody>
      </p:sp>
    </p:spTree>
    <p:extLst>
      <p:ext uri="{BB962C8B-B14F-4D97-AF65-F5344CB8AC3E}">
        <p14:creationId xmlns:p14="http://schemas.microsoft.com/office/powerpoint/2010/main" val="284859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3" y="1339850"/>
            <a:ext cx="2762249"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63286CC-70E6-43F6-99B1-DA62F49D68D4}" type="slidenum">
              <a:rPr lang="en-GB" altLang="en-US"/>
              <a:pPr/>
              <a:t>‹#›</a:t>
            </a:fld>
            <a:endParaRPr lang="en-GB" altLang="en-US"/>
          </a:p>
        </p:txBody>
      </p:sp>
    </p:spTree>
    <p:extLst>
      <p:ext uri="{BB962C8B-B14F-4D97-AF65-F5344CB8AC3E}">
        <p14:creationId xmlns:p14="http://schemas.microsoft.com/office/powerpoint/2010/main" val="2819753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1556277"/>
            <a:ext cx="10972800" cy="936625"/>
          </a:xfrm>
        </p:spPr>
        <p:txBody>
          <a:bodyPr/>
          <a:lstStyle/>
          <a:p>
            <a:r>
              <a:rPr lang="en-US" smtClean="0"/>
              <a:t>Click to edit Master title style</a:t>
            </a:r>
            <a:endParaRPr lang="en-GB" dirty="0"/>
          </a:p>
        </p:txBody>
      </p:sp>
      <p:sp>
        <p:nvSpPr>
          <p:cNvPr id="10" name="Content Placeholder 2"/>
          <p:cNvSpPr>
            <a:spLocks noGrp="1"/>
          </p:cNvSpPr>
          <p:nvPr>
            <p:ph idx="1"/>
          </p:nvPr>
        </p:nvSpPr>
        <p:spPr>
          <a:xfrm>
            <a:off x="609600" y="2564905"/>
            <a:ext cx="10972800" cy="3633788"/>
          </a:xfrm>
        </p:spPr>
        <p:txBody>
          <a:bodyPr/>
          <a:lstStyle>
            <a:lvl1pPr marL="257175" indent="-257175">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pic>
        <p:nvPicPr>
          <p:cNvPr id="11" name="Picture 17"/>
          <p:cNvPicPr>
            <a:picLocks noChangeAspect="1" noChangeArrowheads="1"/>
          </p:cNvPicPr>
          <p:nvPr userDrawn="1"/>
        </p:nvPicPr>
        <p:blipFill>
          <a:blip r:embed="rId2" cstate="print"/>
          <a:srcRect/>
          <a:stretch>
            <a:fillRect/>
          </a:stretch>
        </p:blipFill>
        <p:spPr bwMode="auto">
          <a:xfrm>
            <a:off x="9984435" y="6237318"/>
            <a:ext cx="1560372" cy="416799"/>
          </a:xfrm>
          <a:prstGeom prst="rect">
            <a:avLst/>
          </a:prstGeom>
          <a:noFill/>
          <a:ln w="9525">
            <a:noFill/>
            <a:miter lim="800000"/>
            <a:headEnd/>
            <a:tailEnd/>
          </a:ln>
        </p:spPr>
      </p:pic>
    </p:spTree>
    <p:extLst>
      <p:ext uri="{BB962C8B-B14F-4D97-AF65-F5344CB8AC3E}">
        <p14:creationId xmlns:p14="http://schemas.microsoft.com/office/powerpoint/2010/main" val="480359023"/>
      </p:ext>
    </p:extLst>
  </p:cSld>
  <p:clrMapOvr>
    <a:masterClrMapping/>
  </p:clrMapOvr>
  <p:transition spd="slow">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28167" y="0"/>
            <a:ext cx="201506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668434" y="6497638"/>
            <a:ext cx="814917" cy="360362"/>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54000"/>
          <a:lstStyle>
            <a:lvl1pPr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IE" altLang="en-US" sz="600" i="1" smtClean="0">
                <a:solidFill>
                  <a:srgbClr val="FFFFFF"/>
                </a:solidFill>
                <a:latin typeface="Verdana" pitchFamily="34" charset="0"/>
              </a:rPr>
              <a:t> Research and</a:t>
            </a:r>
          </a:p>
          <a:p>
            <a:pPr eaLnBrk="1" hangingPunct="1">
              <a:defRPr/>
            </a:pPr>
            <a:r>
              <a:rPr lang="en-IE" altLang="en-US" sz="600" i="1" smtClean="0">
                <a:solidFill>
                  <a:srgbClr val="FFFFFF"/>
                </a:solidFill>
                <a:latin typeface="Verdana" pitchFamily="34" charset="0"/>
              </a:rPr>
              <a:t> Innovation</a:t>
            </a:r>
            <a:endParaRPr lang="en-GB" altLang="en-US" sz="600" i="1" smtClean="0">
              <a:solidFill>
                <a:srgbClr val="FFFFFF"/>
              </a:solidFill>
              <a:latin typeface="Verdana" pitchFamily="34" charset="0"/>
            </a:endParaRPr>
          </a:p>
        </p:txBody>
      </p:sp>
      <p:sp>
        <p:nvSpPr>
          <p:cNvPr id="7" name="Rectangle 23"/>
          <p:cNvSpPr>
            <a:spLocks noChangeArrowheads="1"/>
          </p:cNvSpPr>
          <p:nvPr userDrawn="1"/>
        </p:nvSpPr>
        <p:spPr bwMode="auto">
          <a:xfrm>
            <a:off x="5676901" y="1241426"/>
            <a:ext cx="825500" cy="36513"/>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z="7600" b="1" smtClean="0">
              <a:solidFill>
                <a:srgbClr val="FFD624"/>
              </a:solidFill>
              <a:latin typeface="Verdana" pitchFamily="34" charset="0"/>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609600" y="2387600"/>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Rectangle 4"/>
          <p:cNvSpPr>
            <a:spLocks noGrp="1" noChangeArrowheads="1"/>
          </p:cNvSpPr>
          <p:nvPr>
            <p:ph type="dt" sz="half" idx="10"/>
          </p:nvPr>
        </p:nvSpPr>
        <p:spPr/>
        <p:txBody>
          <a:bodyPr/>
          <a:lstStyle>
            <a:lvl1pPr>
              <a:defRPr/>
            </a:lvl1pPr>
          </a:lstStyle>
          <a:p>
            <a:pPr>
              <a:defRPr/>
            </a:pPr>
            <a:endParaRPr lang="en-GB">
              <a:solidFill>
                <a:prstClr val="black">
                  <a:tint val="75000"/>
                </a:prstClr>
              </a:solidFill>
            </a:endParaRPr>
          </a:p>
        </p:txBody>
      </p:sp>
      <p:sp>
        <p:nvSpPr>
          <p:cNvPr id="9"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lang="en-GB">
              <a:solidFill>
                <a:prstClr val="black">
                  <a:tint val="75000"/>
                </a:prstClr>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145560E2-AD8C-4E61-B761-BB7C6BC3C53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74420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3376"/>
            <a:ext cx="12192000" cy="5754624"/>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5208001" y="332656"/>
            <a:ext cx="2112433" cy="1100138"/>
          </a:xfrm>
          <a:prstGeom prst="rect">
            <a:avLst/>
          </a:prstGeom>
          <a:noFill/>
          <a:ln w="9525">
            <a:noFill/>
            <a:miter lim="800000"/>
            <a:headEnd/>
            <a:tailEnd/>
          </a:ln>
        </p:spPr>
      </p:pic>
      <p:sp>
        <p:nvSpPr>
          <p:cNvPr id="6" name="Rectangle 5"/>
          <p:cNvSpPr/>
          <p:nvPr userDrawn="1"/>
        </p:nvSpPr>
        <p:spPr>
          <a:xfrm>
            <a:off x="5640001" y="6429118"/>
            <a:ext cx="912284" cy="456142"/>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3" name="TextBox 2"/>
          <p:cNvSpPr txBox="1"/>
          <p:nvPr userDrawn="1"/>
        </p:nvSpPr>
        <p:spPr>
          <a:xfrm>
            <a:off x="5564124" y="6388471"/>
            <a:ext cx="1128073" cy="369332"/>
          </a:xfrm>
          <a:prstGeom prst="rect">
            <a:avLst/>
          </a:prstGeom>
          <a:noFill/>
        </p:spPr>
        <p:txBody>
          <a:bodyPr wrap="square" rtlCol="0">
            <a:spAutoFit/>
          </a:bodyPr>
          <a:lstStyle/>
          <a:p>
            <a:r>
              <a:rPr lang="fr-BE" sz="900" b="0" i="1" dirty="0" err="1" smtClean="0">
                <a:solidFill>
                  <a:schemeClr val="bg1"/>
                </a:solidFill>
                <a:latin typeface="EC Square Sans Pro Light" panose="020B0506000000020004" pitchFamily="34" charset="0"/>
              </a:rPr>
              <a:t>Research</a:t>
            </a:r>
            <a:r>
              <a:rPr lang="fr-BE" sz="900" b="0" i="1" dirty="0" smtClean="0">
                <a:solidFill>
                  <a:schemeClr val="bg1"/>
                </a:solidFill>
                <a:latin typeface="EC Square Sans Pro Light" panose="020B0506000000020004" pitchFamily="34" charset="0"/>
              </a:rPr>
              <a:t> and Innovation </a:t>
            </a:r>
            <a:endParaRPr lang="en-GB" sz="900" b="0" i="1" dirty="0" err="1" smtClean="0">
              <a:solidFill>
                <a:schemeClr val="bg1"/>
              </a:solidFill>
              <a:latin typeface="EC Square Sans Pro Light" panose="020B0506000000020004" pitchFamily="34" charset="0"/>
            </a:endParaRPr>
          </a:p>
        </p:txBody>
      </p:sp>
      <p:sp>
        <p:nvSpPr>
          <p:cNvPr id="9" name="TextBox 8"/>
          <p:cNvSpPr txBox="1"/>
          <p:nvPr userDrawn="1"/>
        </p:nvSpPr>
        <p:spPr>
          <a:xfrm>
            <a:off x="0" y="4685074"/>
            <a:ext cx="2735627" cy="400110"/>
          </a:xfrm>
          <a:prstGeom prst="rect">
            <a:avLst/>
          </a:prstGeom>
          <a:solidFill>
            <a:schemeClr val="accent6"/>
          </a:solidFill>
        </p:spPr>
        <p:txBody>
          <a:bodyPr wrap="square" lIns="0" rtlCol="0" anchor="ctr" anchorCtr="0">
            <a:spAutoFit/>
          </a:bodyPr>
          <a:lstStyle/>
          <a:p>
            <a:pPr marL="444500"/>
            <a:r>
              <a:rPr lang="en-GB" sz="2000" b="0" i="1" dirty="0" smtClean="0">
                <a:solidFill>
                  <a:schemeClr val="bg1"/>
                </a:solidFill>
                <a:latin typeface="Arial" panose="020B0604020202020204" pitchFamily="34" charset="0"/>
                <a:cs typeface="Arial" panose="020B0604020202020204" pitchFamily="34" charset="0"/>
              </a:rPr>
              <a:t>#</a:t>
            </a:r>
            <a:r>
              <a:rPr lang="en-GB" sz="2000" b="0" dirty="0" err="1" smtClean="0">
                <a:solidFill>
                  <a:schemeClr val="bg1"/>
                </a:solidFill>
                <a:latin typeface="Arial" panose="020B0604020202020204" pitchFamily="34" charset="0"/>
                <a:cs typeface="Arial" panose="020B0604020202020204" pitchFamily="34" charset="0"/>
              </a:rPr>
              <a:t>HorizonEU</a:t>
            </a:r>
            <a:r>
              <a:rPr lang="en-GB" sz="2000" b="0" dirty="0" smtClean="0">
                <a:solidFill>
                  <a:schemeClr val="bg1"/>
                </a:solidFill>
                <a:latin typeface="Arial" panose="020B0604020202020204" pitchFamily="34" charset="0"/>
                <a:cs typeface="Arial" panose="020B0604020202020204" pitchFamily="34" charset="0"/>
              </a:rPr>
              <a:t> </a:t>
            </a:r>
            <a:endParaRPr lang="en-GB" sz="2000" b="0" dirty="0">
              <a:solidFill>
                <a:schemeClr val="bg1"/>
              </a:solidFill>
              <a:latin typeface="Arial" panose="020B0604020202020204" pitchFamily="34" charset="0"/>
              <a:cs typeface="Arial" panose="020B0604020202020204" pitchFamily="34" charset="0"/>
            </a:endParaRPr>
          </a:p>
        </p:txBody>
      </p:sp>
      <p:sp>
        <p:nvSpPr>
          <p:cNvPr id="15" name="TextBox 14"/>
          <p:cNvSpPr txBox="1"/>
          <p:nvPr userDrawn="1"/>
        </p:nvSpPr>
        <p:spPr>
          <a:xfrm>
            <a:off x="482170" y="3645024"/>
            <a:ext cx="6210025" cy="553998"/>
          </a:xfrm>
          <a:prstGeom prst="rect">
            <a:avLst/>
          </a:prstGeom>
          <a:noFill/>
        </p:spPr>
        <p:txBody>
          <a:bodyPr wrap="square" rtlCol="0">
            <a:spAutoFit/>
          </a:bodyPr>
          <a:lstStyle/>
          <a:p>
            <a:r>
              <a:rPr lang="en-US" sz="1500" dirty="0">
                <a:solidFill>
                  <a:srgbClr val="00B0F0"/>
                </a:solidFill>
                <a:latin typeface="+mn-lt"/>
              </a:rPr>
              <a:t>THE NEXT EU RESEARCH &amp; </a:t>
            </a:r>
            <a:r>
              <a:rPr lang="en-US" sz="1500" dirty="0" smtClean="0">
                <a:solidFill>
                  <a:srgbClr val="00B0F0"/>
                </a:solidFill>
                <a:latin typeface="+mn-lt"/>
              </a:rPr>
              <a:t>INNOVATION INVESTMENT PROGRAMME (2021 – 2027)</a:t>
            </a:r>
            <a:endParaRPr lang="en-GB" sz="1500" dirty="0" err="1" smtClean="0">
              <a:solidFill>
                <a:srgbClr val="00B0F0"/>
              </a:solidFill>
              <a:latin typeface="+mn-lt"/>
            </a:endParaRPr>
          </a:p>
        </p:txBody>
      </p:sp>
      <p:sp>
        <p:nvSpPr>
          <p:cNvPr id="4" name="Text Placeholder 3"/>
          <p:cNvSpPr>
            <a:spLocks noGrp="1"/>
          </p:cNvSpPr>
          <p:nvPr>
            <p:ph type="body" sz="quarter" idx="10" hasCustomPrompt="1"/>
          </p:nvPr>
        </p:nvSpPr>
        <p:spPr>
          <a:xfrm>
            <a:off x="490551" y="5351662"/>
            <a:ext cx="6552856" cy="252437"/>
          </a:xfrm>
          <a:prstGeom prst="rect">
            <a:avLst/>
          </a:prstGeom>
        </p:spPr>
        <p:txBody>
          <a:bodyPr/>
          <a:lstStyle>
            <a:lvl1pPr marL="0" indent="0">
              <a:buNone/>
              <a:defRPr sz="1400" b="0" i="0" baseline="0"/>
            </a:lvl1pPr>
            <a:lvl5pPr>
              <a:defRPr/>
            </a:lvl5pPr>
          </a:lstStyle>
          <a:p>
            <a:pPr lvl="0"/>
            <a:r>
              <a:rPr lang="fr-BE" dirty="0" smtClean="0"/>
              <a:t>Speaker Name</a:t>
            </a:r>
          </a:p>
          <a:p>
            <a:pPr lvl="0"/>
            <a:endParaRPr lang="fr-BE" dirty="0" smtClean="0"/>
          </a:p>
          <a:p>
            <a:pPr lvl="0"/>
            <a:endParaRPr lang="en-GB" dirty="0"/>
          </a:p>
        </p:txBody>
      </p:sp>
      <p:sp>
        <p:nvSpPr>
          <p:cNvPr id="16" name="Text Placeholder 3"/>
          <p:cNvSpPr>
            <a:spLocks noGrp="1"/>
          </p:cNvSpPr>
          <p:nvPr>
            <p:ph type="body" sz="quarter" idx="11" hasCustomPrompt="1"/>
          </p:nvPr>
        </p:nvSpPr>
        <p:spPr>
          <a:xfrm>
            <a:off x="494219" y="5604099"/>
            <a:ext cx="6552856" cy="208688"/>
          </a:xfrm>
          <a:prstGeom prst="rect">
            <a:avLst/>
          </a:prstGeom>
        </p:spPr>
        <p:txBody>
          <a:bodyPr/>
          <a:lstStyle>
            <a:lvl1pPr marL="0" indent="0">
              <a:buNone/>
              <a:defRPr sz="1400" i="0" baseline="0"/>
            </a:lvl1pPr>
            <a:lvl5pPr>
              <a:defRPr/>
            </a:lvl5pPr>
          </a:lstStyle>
          <a:p>
            <a:pPr lvl="0"/>
            <a:r>
              <a:rPr lang="fr-BE" dirty="0" smtClean="0"/>
              <a:t>Name of the Event</a:t>
            </a:r>
          </a:p>
          <a:p>
            <a:pPr lvl="0"/>
            <a:endParaRPr lang="fr-BE" dirty="0" smtClean="0"/>
          </a:p>
          <a:p>
            <a:pPr lvl="0"/>
            <a:endParaRPr lang="en-GB" dirty="0"/>
          </a:p>
        </p:txBody>
      </p:sp>
      <p:sp>
        <p:nvSpPr>
          <p:cNvPr id="17" name="TextBox 16"/>
          <p:cNvSpPr txBox="1"/>
          <p:nvPr userDrawn="1"/>
        </p:nvSpPr>
        <p:spPr>
          <a:xfrm>
            <a:off x="474403" y="2892670"/>
            <a:ext cx="5759615" cy="707886"/>
          </a:xfrm>
          <a:prstGeom prst="rect">
            <a:avLst/>
          </a:prstGeom>
          <a:noFill/>
        </p:spPr>
        <p:txBody>
          <a:bodyPr wrap="square" rtlCol="0">
            <a:spAutoFit/>
          </a:bodyPr>
          <a:lstStyle/>
          <a:p>
            <a:r>
              <a:rPr lang="en-US" sz="4000" dirty="0" smtClean="0">
                <a:solidFill>
                  <a:schemeClr val="accent6"/>
                </a:solidFill>
                <a:latin typeface="+mj-lt"/>
              </a:rPr>
              <a:t>Horizon Europe</a:t>
            </a:r>
            <a:endParaRPr lang="en-GB" sz="4000" b="0" dirty="0" err="1" smtClean="0">
              <a:solidFill>
                <a:schemeClr val="accent6"/>
              </a:solidFill>
              <a:latin typeface="+mj-lt"/>
            </a:endParaRPr>
          </a:p>
        </p:txBody>
      </p:sp>
      <p:sp>
        <p:nvSpPr>
          <p:cNvPr id="18" name="Text Placeholder 3"/>
          <p:cNvSpPr>
            <a:spLocks noGrp="1"/>
          </p:cNvSpPr>
          <p:nvPr>
            <p:ph type="body" sz="quarter" idx="12" hasCustomPrompt="1"/>
          </p:nvPr>
        </p:nvSpPr>
        <p:spPr>
          <a:xfrm>
            <a:off x="494219" y="5843365"/>
            <a:ext cx="6552856" cy="353263"/>
          </a:xfrm>
          <a:prstGeom prst="rect">
            <a:avLst/>
          </a:prstGeom>
        </p:spPr>
        <p:txBody>
          <a:bodyPr/>
          <a:lstStyle>
            <a:lvl1pPr marL="0" indent="0">
              <a:buNone/>
              <a:defRPr sz="1400" i="0" baseline="0"/>
            </a:lvl1pPr>
            <a:lvl5pPr>
              <a:defRPr/>
            </a:lvl5pPr>
          </a:lstStyle>
          <a:p>
            <a:pPr lvl="0"/>
            <a:r>
              <a:rPr lang="fr-BE" dirty="0" smtClean="0"/>
              <a:t>Date of the Event</a:t>
            </a:r>
          </a:p>
          <a:p>
            <a:pPr lvl="0"/>
            <a:endParaRPr lang="fr-BE" dirty="0" smtClean="0"/>
          </a:p>
          <a:p>
            <a:pPr lvl="0"/>
            <a:endParaRPr lang="en-GB" dirty="0"/>
          </a:p>
        </p:txBody>
      </p:sp>
    </p:spTree>
    <p:extLst>
      <p:ext uri="{BB962C8B-B14F-4D97-AF65-F5344CB8AC3E}">
        <p14:creationId xmlns:p14="http://schemas.microsoft.com/office/powerpoint/2010/main" val="19867494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021288"/>
            <a:ext cx="2990849" cy="596900"/>
          </a:xfrm>
          <a:prstGeom prst="rect">
            <a:avLst/>
          </a:prstGeom>
          <a:noFill/>
          <a:ln w="9525">
            <a:noFill/>
            <a:miter lim="800000"/>
            <a:headEnd/>
            <a:tailEnd/>
          </a:ln>
        </p:spPr>
      </p:pic>
    </p:spTree>
    <p:extLst>
      <p:ext uri="{BB962C8B-B14F-4D97-AF65-F5344CB8AC3E}">
        <p14:creationId xmlns:p14="http://schemas.microsoft.com/office/powerpoint/2010/main" val="7705413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300"/>
            <a:ext cx="12192000" cy="6858000"/>
          </a:xfrm>
          <a:prstGeom prst="rect">
            <a:avLst/>
          </a:prstGeom>
        </p:spPr>
      </p:pic>
      <p:pic>
        <p:nvPicPr>
          <p:cNvPr id="4" name="Picture 17"/>
          <p:cNvPicPr>
            <a:picLocks noChangeAspect="1" noChangeArrowheads="1"/>
          </p:cNvPicPr>
          <p:nvPr userDrawn="1"/>
        </p:nvPicPr>
        <p:blipFill>
          <a:blip r:embed="rId3" cstate="print"/>
          <a:srcRect/>
          <a:stretch>
            <a:fillRect/>
          </a:stretch>
        </p:blipFill>
        <p:spPr bwMode="auto">
          <a:xfrm>
            <a:off x="8769352" y="6021288"/>
            <a:ext cx="2990849" cy="596900"/>
          </a:xfrm>
          <a:prstGeom prst="rect">
            <a:avLst/>
          </a:prstGeom>
          <a:noFill/>
          <a:ln w="9525">
            <a:noFill/>
            <a:miter lim="800000"/>
            <a:headEnd/>
            <a:tailEnd/>
          </a:ln>
        </p:spPr>
      </p:pic>
      <p:sp>
        <p:nvSpPr>
          <p:cNvPr id="5" name="Text Placeholder 6"/>
          <p:cNvSpPr>
            <a:spLocks noGrp="1"/>
          </p:cNvSpPr>
          <p:nvPr>
            <p:ph type="body" sz="quarter" idx="10" hasCustomPrompt="1"/>
          </p:nvPr>
        </p:nvSpPr>
        <p:spPr>
          <a:xfrm>
            <a:off x="815414" y="1071025"/>
            <a:ext cx="10561173" cy="3438095"/>
          </a:xfrm>
          <a:prstGeom prst="rect">
            <a:avLst/>
          </a:prstGeom>
        </p:spPr>
        <p:txBody>
          <a:bodyPr anchor="ctr"/>
          <a:lstStyle>
            <a:lvl1pPr marL="0" indent="0" algn="ctr">
              <a:buNone/>
              <a:defRPr sz="2800" b="1" i="0">
                <a:solidFill>
                  <a:schemeClr val="bg1"/>
                </a:solidFill>
              </a:defRPr>
            </a:lvl1pPr>
          </a:lstStyle>
          <a:p>
            <a:pPr lvl="0"/>
            <a:r>
              <a:rPr lang="en-US" dirty="0" smtClean="0"/>
              <a:t>Enter your testimonial here</a:t>
            </a:r>
            <a:endParaRPr lang="en-GB" dirty="0"/>
          </a:p>
        </p:txBody>
      </p:sp>
      <p:sp>
        <p:nvSpPr>
          <p:cNvPr id="6" name="Text Placeholder 10"/>
          <p:cNvSpPr>
            <a:spLocks noGrp="1"/>
          </p:cNvSpPr>
          <p:nvPr>
            <p:ph type="body" sz="quarter" idx="11" hasCustomPrompt="1"/>
          </p:nvPr>
        </p:nvSpPr>
        <p:spPr>
          <a:xfrm>
            <a:off x="4993781" y="4888209"/>
            <a:ext cx="6766420" cy="989064"/>
          </a:xfrm>
          <a:prstGeom prst="rect">
            <a:avLst/>
          </a:prstGeom>
        </p:spPr>
        <p:txBody>
          <a:bodyPr/>
          <a:lstStyle>
            <a:lvl1pPr marL="0" indent="0">
              <a:buNone/>
              <a:defRPr/>
            </a:lvl1pPr>
          </a:lstStyle>
          <a:p>
            <a:pPr lvl="0"/>
            <a:r>
              <a:rPr lang="en-GB" sz="2400" b="0" i="1" dirty="0" smtClean="0">
                <a:solidFill>
                  <a:schemeClr val="accent3"/>
                </a:solidFill>
                <a:latin typeface="Arial" panose="020B0604020202020204" pitchFamily="34" charset="0"/>
                <a:cs typeface="Arial" panose="020B0604020202020204" pitchFamily="34" charset="0"/>
              </a:rPr>
              <a:t>Name of the speaker</a:t>
            </a:r>
            <a:endParaRPr lang="en-GB" dirty="0"/>
          </a:p>
        </p:txBody>
      </p:sp>
    </p:spTree>
    <p:extLst>
      <p:ext uri="{BB962C8B-B14F-4D97-AF65-F5344CB8AC3E}">
        <p14:creationId xmlns:p14="http://schemas.microsoft.com/office/powerpoint/2010/main" val="770818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 y="-99392"/>
            <a:ext cx="12190912" cy="6858000"/>
          </a:xfrm>
          <a:prstGeom prst="rect">
            <a:avLst/>
          </a:prstGeom>
        </p:spPr>
      </p:pic>
      <p:sp>
        <p:nvSpPr>
          <p:cNvPr id="3" name="Rectangle 2"/>
          <p:cNvSpPr/>
          <p:nvPr userDrawn="1"/>
        </p:nvSpPr>
        <p:spPr>
          <a:xfrm>
            <a:off x="0" y="5805264"/>
            <a:ext cx="12191456"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print"/>
          <a:srcRect/>
          <a:stretch>
            <a:fillRect/>
          </a:stretch>
        </p:blipFill>
        <p:spPr bwMode="auto">
          <a:xfrm>
            <a:off x="8769352" y="6021288"/>
            <a:ext cx="2990849" cy="596900"/>
          </a:xfrm>
          <a:prstGeom prst="rect">
            <a:avLst/>
          </a:prstGeom>
          <a:noFill/>
          <a:ln w="9525">
            <a:noFill/>
            <a:miter lim="800000"/>
            <a:headEnd/>
            <a:tailEnd/>
          </a:ln>
        </p:spPr>
      </p:pic>
    </p:spTree>
    <p:extLst>
      <p:ext uri="{BB962C8B-B14F-4D97-AF65-F5344CB8AC3E}">
        <p14:creationId xmlns:p14="http://schemas.microsoft.com/office/powerpoint/2010/main" val="1209394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LOGO CE-EN-quadri.eps"/>
          <p:cNvPicPr>
            <a:picLocks noChangeAspect="1"/>
          </p:cNvPicPr>
          <p:nvPr userDrawn="1"/>
        </p:nvPicPr>
        <p:blipFill>
          <a:blip r:embed="rId2" cstate="print"/>
          <a:srcRect/>
          <a:stretch>
            <a:fillRect/>
          </a:stretch>
        </p:blipFill>
        <p:spPr bwMode="auto">
          <a:xfrm>
            <a:off x="4815351" y="548680"/>
            <a:ext cx="3072341" cy="1600050"/>
          </a:xfrm>
          <a:prstGeom prst="rect">
            <a:avLst/>
          </a:prstGeom>
          <a:noFill/>
          <a:ln w="9525">
            <a:noFill/>
            <a:miter lim="800000"/>
            <a:headEnd/>
            <a:tailEnd/>
          </a:ln>
        </p:spPr>
      </p:pic>
    </p:spTree>
    <p:extLst>
      <p:ext uri="{BB962C8B-B14F-4D97-AF65-F5344CB8AC3E}">
        <p14:creationId xmlns:p14="http://schemas.microsoft.com/office/powerpoint/2010/main" val="105004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078EE787-20A0-4C84-AE13-EE800A4F8DD8}" type="slidenum">
              <a:rPr lang="en-GB" altLang="en-US"/>
              <a:pPr/>
              <a:t>‹#›</a:t>
            </a:fld>
            <a:endParaRPr lang="en-GB" altLang="en-US"/>
          </a:p>
        </p:txBody>
      </p:sp>
    </p:spTree>
    <p:extLst>
      <p:ext uri="{BB962C8B-B14F-4D97-AF65-F5344CB8AC3E}">
        <p14:creationId xmlns:p14="http://schemas.microsoft.com/office/powerpoint/2010/main" val="337467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0F14152F-4843-4C5E-82BE-6CAF2255BAB9}" type="slidenum">
              <a:rPr lang="en-GB" altLang="en-US"/>
              <a:pPr/>
              <a:t>‹#›</a:t>
            </a:fld>
            <a:endParaRPr lang="en-GB" altLang="en-US"/>
          </a:p>
        </p:txBody>
      </p:sp>
    </p:spTree>
    <p:extLst>
      <p:ext uri="{BB962C8B-B14F-4D97-AF65-F5344CB8AC3E}">
        <p14:creationId xmlns:p14="http://schemas.microsoft.com/office/powerpoint/2010/main" val="178147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492378"/>
            <a:ext cx="5384800" cy="35290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492378"/>
            <a:ext cx="5384800" cy="35290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2575CD7E-F8F9-476A-B8A5-C7DE398F20D5}" type="slidenum">
              <a:rPr lang="en-GB" altLang="en-US"/>
              <a:pPr/>
              <a:t>‹#›</a:t>
            </a:fld>
            <a:endParaRPr lang="en-GB" altLang="en-US"/>
          </a:p>
        </p:txBody>
      </p:sp>
    </p:spTree>
    <p:extLst>
      <p:ext uri="{BB962C8B-B14F-4D97-AF65-F5344CB8AC3E}">
        <p14:creationId xmlns:p14="http://schemas.microsoft.com/office/powerpoint/2010/main" val="88247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C96F279C-A6FD-45C9-AF3A-144BF7CBCB57}" type="slidenum">
              <a:rPr lang="en-GB" altLang="en-US"/>
              <a:pPr/>
              <a:t>‹#›</a:t>
            </a:fld>
            <a:endParaRPr lang="en-GB" altLang="en-US"/>
          </a:p>
        </p:txBody>
      </p:sp>
    </p:spTree>
    <p:extLst>
      <p:ext uri="{BB962C8B-B14F-4D97-AF65-F5344CB8AC3E}">
        <p14:creationId xmlns:p14="http://schemas.microsoft.com/office/powerpoint/2010/main" val="347455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3EC92C43-2FBB-41D2-9C81-EFDA7E4CB400}" type="slidenum">
              <a:rPr lang="en-GB" altLang="en-US"/>
              <a:pPr/>
              <a:t>‹#›</a:t>
            </a:fld>
            <a:endParaRPr lang="en-GB" altLang="en-US"/>
          </a:p>
        </p:txBody>
      </p:sp>
    </p:spTree>
    <p:extLst>
      <p:ext uri="{BB962C8B-B14F-4D97-AF65-F5344CB8AC3E}">
        <p14:creationId xmlns:p14="http://schemas.microsoft.com/office/powerpoint/2010/main" val="36511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3E3E6C2D-14D9-4967-AB46-9DEEC5A00DF1}" type="slidenum">
              <a:rPr lang="en-GB" altLang="en-US"/>
              <a:pPr/>
              <a:t>‹#›</a:t>
            </a:fld>
            <a:endParaRPr lang="en-GB" altLang="en-US"/>
          </a:p>
        </p:txBody>
      </p:sp>
    </p:spTree>
    <p:extLst>
      <p:ext uri="{BB962C8B-B14F-4D97-AF65-F5344CB8AC3E}">
        <p14:creationId xmlns:p14="http://schemas.microsoft.com/office/powerpoint/2010/main" val="189660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D468ABCE-55D4-4181-8556-575D0DEF1D86}" type="slidenum">
              <a:rPr lang="en-GB" altLang="en-US"/>
              <a:pPr/>
              <a:t>‹#›</a:t>
            </a:fld>
            <a:endParaRPr lang="en-GB" altLang="en-US"/>
          </a:p>
        </p:txBody>
      </p:sp>
    </p:spTree>
    <p:extLst>
      <p:ext uri="{BB962C8B-B14F-4D97-AF65-F5344CB8AC3E}">
        <p14:creationId xmlns:p14="http://schemas.microsoft.com/office/powerpoint/2010/main" val="80666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DD6ED6DF-F2DE-4D09-BE0E-2298A8595B64}" type="slidenum">
              <a:rPr lang="en-GB" altLang="en-US"/>
              <a:pPr/>
              <a:t>‹#›</a:t>
            </a:fld>
            <a:endParaRPr lang="en-GB" altLang="en-US"/>
          </a:p>
        </p:txBody>
      </p:sp>
    </p:spTree>
    <p:extLst>
      <p:ext uri="{BB962C8B-B14F-4D97-AF65-F5344CB8AC3E}">
        <p14:creationId xmlns:p14="http://schemas.microsoft.com/office/powerpoint/2010/main" val="156738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609600" y="2492378"/>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Arial" charset="0"/>
              </a:defRPr>
            </a:lvl1pPr>
          </a:lstStyle>
          <a:p>
            <a:fld id="{3AF8D1FE-5DC5-4202-82A3-05D8E0AD71C3}" type="slidenum">
              <a:rPr lang="en-GB" altLang="en-US"/>
              <a:pPr/>
              <a:t>‹#›</a:t>
            </a:fld>
            <a:endParaRPr lang="en-GB" altLang="en-US"/>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a:p>
        </p:txBody>
      </p:sp>
      <p:sp>
        <p:nvSpPr>
          <p:cNvPr id="7" name="Rectangle 6"/>
          <p:cNvSpPr/>
          <p:nvPr/>
        </p:nvSpPr>
        <p:spPr>
          <a:xfrm>
            <a:off x="5683251" y="6659566"/>
            <a:ext cx="814916"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a:p>
        </p:txBody>
      </p:sp>
      <p:pic>
        <p:nvPicPr>
          <p:cNvPr id="1041" name="Picture 17" descr="LOGO CE_Vertical_EN_NEG_quadri_H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76852" y="258766"/>
            <a:ext cx="1915583"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355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marL="269081" algn="l" rtl="0" eaLnBrk="1" fontAlgn="base" hangingPunct="1">
        <a:spcBef>
          <a:spcPct val="0"/>
        </a:spcBef>
        <a:spcAft>
          <a:spcPct val="0"/>
        </a:spcAft>
        <a:defRPr sz="2250" b="1">
          <a:solidFill>
            <a:srgbClr val="0F5494"/>
          </a:solidFill>
          <a:latin typeface="+mj-lt"/>
          <a:ea typeface="+mj-ea"/>
          <a:cs typeface="+mj-cs"/>
        </a:defRPr>
      </a:lvl1pPr>
      <a:lvl2pPr marL="269081" algn="l" rtl="0" eaLnBrk="1" fontAlgn="base" hangingPunct="1">
        <a:spcBef>
          <a:spcPct val="0"/>
        </a:spcBef>
        <a:spcAft>
          <a:spcPct val="0"/>
        </a:spcAft>
        <a:defRPr sz="2250" b="1">
          <a:solidFill>
            <a:srgbClr val="0F5494"/>
          </a:solidFill>
          <a:latin typeface="Verdana" pitchFamily="34" charset="0"/>
        </a:defRPr>
      </a:lvl2pPr>
      <a:lvl3pPr marL="269081" algn="l" rtl="0" eaLnBrk="1" fontAlgn="base" hangingPunct="1">
        <a:spcBef>
          <a:spcPct val="0"/>
        </a:spcBef>
        <a:spcAft>
          <a:spcPct val="0"/>
        </a:spcAft>
        <a:defRPr sz="2250" b="1">
          <a:solidFill>
            <a:srgbClr val="0F5494"/>
          </a:solidFill>
          <a:latin typeface="Verdana" pitchFamily="34" charset="0"/>
        </a:defRPr>
      </a:lvl3pPr>
      <a:lvl4pPr marL="269081" algn="l" rtl="0" eaLnBrk="1" fontAlgn="base" hangingPunct="1">
        <a:spcBef>
          <a:spcPct val="0"/>
        </a:spcBef>
        <a:spcAft>
          <a:spcPct val="0"/>
        </a:spcAft>
        <a:defRPr sz="2250" b="1">
          <a:solidFill>
            <a:srgbClr val="0F5494"/>
          </a:solidFill>
          <a:latin typeface="Verdana" pitchFamily="34" charset="0"/>
        </a:defRPr>
      </a:lvl4pPr>
      <a:lvl5pPr marL="269081" algn="l" rtl="0" eaLnBrk="1" fontAlgn="base" hangingPunct="1">
        <a:spcBef>
          <a:spcPct val="0"/>
        </a:spcBef>
        <a:spcAft>
          <a:spcPct val="0"/>
        </a:spcAft>
        <a:defRPr sz="2250" b="1">
          <a:solidFill>
            <a:srgbClr val="0F5494"/>
          </a:solidFill>
          <a:latin typeface="Verdana" pitchFamily="34" charset="0"/>
        </a:defRPr>
      </a:lvl5pPr>
      <a:lvl6pPr marL="611981" algn="l" rtl="0" eaLnBrk="1" fontAlgn="base" hangingPunct="1">
        <a:spcBef>
          <a:spcPct val="0"/>
        </a:spcBef>
        <a:spcAft>
          <a:spcPct val="0"/>
        </a:spcAft>
        <a:defRPr sz="2250" b="1">
          <a:solidFill>
            <a:srgbClr val="0F5494"/>
          </a:solidFill>
          <a:latin typeface="Verdana" pitchFamily="34" charset="0"/>
        </a:defRPr>
      </a:lvl6pPr>
      <a:lvl7pPr marL="954881" algn="l" rtl="0" eaLnBrk="1" fontAlgn="base" hangingPunct="1">
        <a:spcBef>
          <a:spcPct val="0"/>
        </a:spcBef>
        <a:spcAft>
          <a:spcPct val="0"/>
        </a:spcAft>
        <a:defRPr sz="2250" b="1">
          <a:solidFill>
            <a:srgbClr val="0F5494"/>
          </a:solidFill>
          <a:latin typeface="Verdana" pitchFamily="34" charset="0"/>
        </a:defRPr>
      </a:lvl7pPr>
      <a:lvl8pPr marL="1297781" algn="l" rtl="0" eaLnBrk="1" fontAlgn="base" hangingPunct="1">
        <a:spcBef>
          <a:spcPct val="0"/>
        </a:spcBef>
        <a:spcAft>
          <a:spcPct val="0"/>
        </a:spcAft>
        <a:defRPr sz="2250" b="1">
          <a:solidFill>
            <a:srgbClr val="0F5494"/>
          </a:solidFill>
          <a:latin typeface="Verdana" pitchFamily="34" charset="0"/>
        </a:defRPr>
      </a:lvl8pPr>
      <a:lvl9pPr marL="1640681" algn="l" rtl="0" eaLnBrk="1" fontAlgn="base" hangingPunct="1">
        <a:spcBef>
          <a:spcPct val="0"/>
        </a:spcBef>
        <a:spcAft>
          <a:spcPct val="0"/>
        </a:spcAft>
        <a:defRPr sz="2250" b="1">
          <a:solidFill>
            <a:srgbClr val="0F5494"/>
          </a:solidFill>
          <a:latin typeface="Verdana" pitchFamily="34" charset="0"/>
        </a:defRPr>
      </a:lvl9pPr>
    </p:titleStyle>
    <p:bodyStyle>
      <a:lvl1pPr marL="257175" indent="-257175" algn="l" rtl="0" eaLnBrk="1" fontAlgn="base" hangingPunct="1">
        <a:spcBef>
          <a:spcPct val="20000"/>
        </a:spcBef>
        <a:spcAft>
          <a:spcPct val="0"/>
        </a:spcAft>
        <a:buClr>
          <a:schemeClr val="bg1"/>
        </a:buClr>
        <a:buChar char="•"/>
        <a:defRPr sz="1800" i="1">
          <a:solidFill>
            <a:srgbClr val="0F5494"/>
          </a:solidFill>
          <a:latin typeface="+mn-lt"/>
          <a:ea typeface="+mn-ea"/>
          <a:cs typeface="+mn-cs"/>
        </a:defRPr>
      </a:lvl1pPr>
      <a:lvl2pPr marL="557213" indent="-214313" algn="l" rtl="0" eaLnBrk="1" fontAlgn="base" hangingPunct="1">
        <a:spcBef>
          <a:spcPct val="20000"/>
        </a:spcBef>
        <a:spcAft>
          <a:spcPct val="0"/>
        </a:spcAft>
        <a:buClr>
          <a:srgbClr val="009FBA"/>
        </a:buClr>
        <a:buChar char="•"/>
        <a:defRPr sz="1500" b="1">
          <a:solidFill>
            <a:srgbClr val="0F5494"/>
          </a:solidFill>
          <a:latin typeface="+mn-lt"/>
        </a:defRPr>
      </a:lvl2pPr>
      <a:lvl3pPr marL="857250" indent="-171450" algn="l" rtl="0" eaLnBrk="1" fontAlgn="base" hangingPunct="1">
        <a:spcBef>
          <a:spcPct val="20000"/>
        </a:spcBef>
        <a:spcAft>
          <a:spcPct val="0"/>
        </a:spcAft>
        <a:defRPr sz="1050">
          <a:solidFill>
            <a:srgbClr val="0F5494"/>
          </a:solidFill>
          <a:latin typeface="+mn-lt"/>
        </a:defRPr>
      </a:lvl3pPr>
      <a:lvl4pPr marL="1200150" indent="-171450" algn="l" rtl="0" eaLnBrk="1" fontAlgn="base" hangingPunct="1">
        <a:spcBef>
          <a:spcPct val="20000"/>
        </a:spcBef>
        <a:spcAft>
          <a:spcPct val="0"/>
        </a:spcAft>
        <a:buChar char="–"/>
        <a:defRPr sz="1500">
          <a:solidFill>
            <a:schemeClr val="tx1"/>
          </a:solidFill>
          <a:latin typeface="Arial" charset="0"/>
        </a:defRPr>
      </a:lvl4pPr>
      <a:lvl5pPr marL="1543050" indent="-171450" algn="l" rtl="0" eaLnBrk="1" fontAlgn="base" hangingPunct="1">
        <a:spcBef>
          <a:spcPct val="20000"/>
        </a:spcBef>
        <a:spcAft>
          <a:spcPct val="0"/>
        </a:spcAft>
        <a:buChar char="»"/>
        <a:defRPr sz="1500">
          <a:solidFill>
            <a:schemeClr val="tx1"/>
          </a:solidFill>
          <a:latin typeface="Arial" charset="0"/>
        </a:defRPr>
      </a:lvl5pPr>
      <a:lvl6pPr marL="1885950" indent="-171450" algn="l" rtl="0" eaLnBrk="1" fontAlgn="base" hangingPunct="1">
        <a:spcBef>
          <a:spcPct val="20000"/>
        </a:spcBef>
        <a:spcAft>
          <a:spcPct val="0"/>
        </a:spcAft>
        <a:buChar char="»"/>
        <a:defRPr sz="1500">
          <a:solidFill>
            <a:schemeClr val="tx1"/>
          </a:solidFill>
          <a:latin typeface="Arial" charset="0"/>
        </a:defRPr>
      </a:lvl6pPr>
      <a:lvl7pPr marL="2228850" indent="-171450" algn="l" rtl="0" eaLnBrk="1" fontAlgn="base" hangingPunct="1">
        <a:spcBef>
          <a:spcPct val="20000"/>
        </a:spcBef>
        <a:spcAft>
          <a:spcPct val="0"/>
        </a:spcAft>
        <a:buChar char="»"/>
        <a:defRPr sz="1500">
          <a:solidFill>
            <a:schemeClr val="tx1"/>
          </a:solidFill>
          <a:latin typeface="Arial" charset="0"/>
        </a:defRPr>
      </a:lvl7pPr>
      <a:lvl8pPr marL="2571750" indent="-171450" algn="l" rtl="0" eaLnBrk="1" fontAlgn="base" hangingPunct="1">
        <a:spcBef>
          <a:spcPct val="20000"/>
        </a:spcBef>
        <a:spcAft>
          <a:spcPct val="0"/>
        </a:spcAft>
        <a:buChar char="»"/>
        <a:defRPr sz="1500">
          <a:solidFill>
            <a:schemeClr val="tx1"/>
          </a:solidFill>
          <a:latin typeface="Arial" charset="0"/>
        </a:defRPr>
      </a:lvl8pPr>
      <a:lvl9pPr marL="2914650" indent="-171450" algn="l" rtl="0" eaLnBrk="1" fontAlgn="base" hangingPunct="1">
        <a:spcBef>
          <a:spcPct val="20000"/>
        </a:spcBef>
        <a:spcAft>
          <a:spcPct val="0"/>
        </a:spcAft>
        <a:buChar char="»"/>
        <a:defRPr sz="1500">
          <a:solidFill>
            <a:schemeClr val="tx1"/>
          </a:solidFill>
          <a:latin typeface="Arial"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11232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iming>
    <p:tnLst>
      <p:par>
        <p:cTn id="1" dur="indefinite" restart="never" nodeType="tmRoot"/>
      </p:par>
    </p:tnLst>
  </p:timing>
  <p:hf hdr="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research/infocentre/article_en.cfm?&amp;artid=51125&amp;caller=FP"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ordis.europa.eu/article/id/401587-cordis-results-pack-on-the-brain/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c.europa.eu/research/participants/data/ref/h2020/other/comm/190906_d-e-booster_en.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ec.europa.eu/research/participants/portal/desktop/en/support/reference_term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c.europa.eu/research/participants/portal/desktop/en/support/reference_term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c.europa.eu/research/participants/portal/desktop/en/support/reference_term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c.europa.eu/research/participants/portal/desktop/en/support/reference_term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3975" y="5315086"/>
            <a:ext cx="6552856" cy="802250"/>
          </a:xfrm>
        </p:spPr>
        <p:txBody>
          <a:bodyPr/>
          <a:lstStyle/>
          <a:p>
            <a:r>
              <a:rPr lang="en-GB" dirty="0" smtClean="0"/>
              <a:t>Based on the Commission Proposal for Horizon Europe, the common understanding between co-legislators and the Partial General Approach, both approved in April 2019</a:t>
            </a:r>
            <a:endParaRPr lang="en-GB" dirty="0"/>
          </a:p>
        </p:txBody>
      </p:sp>
    </p:spTree>
    <p:extLst>
      <p:ext uri="{BB962C8B-B14F-4D97-AF65-F5344CB8AC3E}">
        <p14:creationId xmlns:p14="http://schemas.microsoft.com/office/powerpoint/2010/main" val="3225551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996" y="2489585"/>
            <a:ext cx="8869013" cy="2905530"/>
          </a:xfrm>
          <a:prstGeom prst="rect">
            <a:avLst/>
          </a:prstGeom>
        </p:spPr>
      </p:pic>
      <p:sp>
        <p:nvSpPr>
          <p:cNvPr id="5" name="TextBox 4"/>
          <p:cNvSpPr txBox="1"/>
          <p:nvPr/>
        </p:nvSpPr>
        <p:spPr>
          <a:xfrm>
            <a:off x="1725660" y="1298435"/>
            <a:ext cx="8582526" cy="1015663"/>
          </a:xfrm>
          <a:prstGeom prst="rect">
            <a:avLst/>
          </a:prstGeom>
          <a:noFill/>
        </p:spPr>
        <p:txBody>
          <a:bodyPr wrap="square" rtlCol="0">
            <a:spAutoFit/>
          </a:bodyPr>
          <a:lstStyle/>
          <a:p>
            <a:pPr algn="ctr"/>
            <a:r>
              <a:rPr lang="fr-BE" sz="2400" b="1" dirty="0" smtClean="0">
                <a:solidFill>
                  <a:srgbClr val="002D86"/>
                </a:solidFill>
                <a:latin typeface="Calibri" panose="020F0502020204030204" pitchFamily="34" charset="0"/>
                <a:cs typeface="Calibri" panose="020F0502020204030204" pitchFamily="34" charset="0"/>
              </a:rPr>
              <a:t>How </a:t>
            </a:r>
            <a:r>
              <a:rPr lang="fr-BE" sz="2400" b="1" dirty="0" err="1" smtClean="0">
                <a:solidFill>
                  <a:srgbClr val="002D86"/>
                </a:solidFill>
                <a:latin typeface="Calibri" panose="020F0502020204030204" pitchFamily="34" charset="0"/>
                <a:cs typeface="Calibri" panose="020F0502020204030204" pitchFamily="34" charset="0"/>
              </a:rPr>
              <a:t>does</a:t>
            </a:r>
            <a:r>
              <a:rPr lang="fr-BE" sz="2400" b="1" dirty="0" smtClean="0">
                <a:solidFill>
                  <a:srgbClr val="002D86"/>
                </a:solidFill>
                <a:latin typeface="Calibri" panose="020F0502020204030204" pitchFamily="34" charset="0"/>
                <a:cs typeface="Calibri" panose="020F0502020204030204" pitchFamily="34" charset="0"/>
              </a:rPr>
              <a:t> the EC support </a:t>
            </a:r>
            <a:r>
              <a:rPr lang="fr-BE" sz="2400" b="1" dirty="0" err="1" smtClean="0">
                <a:solidFill>
                  <a:srgbClr val="002D86"/>
                </a:solidFill>
                <a:latin typeface="Calibri" panose="020F0502020204030204" pitchFamily="34" charset="0"/>
                <a:cs typeface="Calibri" panose="020F0502020204030204" pitchFamily="34" charset="0"/>
              </a:rPr>
              <a:t>beneficiares</a:t>
            </a:r>
            <a:r>
              <a:rPr lang="fr-BE" sz="2400" b="1" dirty="0" smtClean="0">
                <a:solidFill>
                  <a:srgbClr val="002D86"/>
                </a:solidFill>
                <a:latin typeface="Calibri" panose="020F0502020204030204" pitchFamily="34" charset="0"/>
                <a:cs typeface="Calibri" panose="020F0502020204030204" pitchFamily="34" charset="0"/>
              </a:rPr>
              <a:t>? </a:t>
            </a:r>
          </a:p>
          <a:p>
            <a:pPr algn="ctr"/>
            <a:endParaRPr lang="fr-BE" sz="1100" b="1" dirty="0">
              <a:solidFill>
                <a:srgbClr val="002D86"/>
              </a:solidFill>
              <a:latin typeface="Calibri" panose="020F0502020204030204" pitchFamily="34" charset="0"/>
              <a:cs typeface="Calibri" panose="020F0502020204030204" pitchFamily="34" charset="0"/>
            </a:endParaRPr>
          </a:p>
          <a:p>
            <a:pPr algn="ctr"/>
            <a:r>
              <a:rPr lang="fr-BE" sz="2400" b="1" dirty="0" err="1" smtClean="0">
                <a:solidFill>
                  <a:srgbClr val="002D86"/>
                </a:solidFill>
                <a:latin typeface="Calibri" panose="020F0502020204030204" pitchFamily="34" charset="0"/>
                <a:cs typeface="Calibri" panose="020F0502020204030204" pitchFamily="34" charset="0"/>
              </a:rPr>
              <a:t>Example</a:t>
            </a:r>
            <a:r>
              <a:rPr lang="fr-BE" sz="2400" b="1" dirty="0" smtClean="0">
                <a:solidFill>
                  <a:srgbClr val="002D86"/>
                </a:solidFill>
                <a:latin typeface="Calibri" panose="020F0502020204030204" pitchFamily="34" charset="0"/>
                <a:cs typeface="Calibri" panose="020F0502020204030204" pitchFamily="34" charset="0"/>
              </a:rPr>
              <a:t> 1 - Communication</a:t>
            </a:r>
            <a:endParaRPr lang="en-US" sz="2400" b="1" dirty="0">
              <a:solidFill>
                <a:srgbClr val="002D86"/>
              </a:solidFill>
              <a:latin typeface="Calibri" panose="020F0502020204030204" pitchFamily="34" charset="0"/>
              <a:cs typeface="Calibri" panose="020F0502020204030204" pitchFamily="34" charset="0"/>
            </a:endParaRPr>
          </a:p>
        </p:txBody>
      </p:sp>
      <p:sp>
        <p:nvSpPr>
          <p:cNvPr id="6" name="TextBox 5"/>
          <p:cNvSpPr txBox="1"/>
          <p:nvPr/>
        </p:nvSpPr>
        <p:spPr>
          <a:xfrm>
            <a:off x="1725660" y="5762130"/>
            <a:ext cx="9744443" cy="369332"/>
          </a:xfrm>
          <a:prstGeom prst="rect">
            <a:avLst/>
          </a:prstGeom>
          <a:noFill/>
        </p:spPr>
        <p:txBody>
          <a:bodyPr wrap="square" rtlCol="0">
            <a:spAutoFit/>
          </a:bodyPr>
          <a:lstStyle/>
          <a:p>
            <a:r>
              <a:rPr lang="en-US" dirty="0">
                <a:solidFill>
                  <a:srgbClr val="002D86"/>
                </a:solidFill>
                <a:hlinkClick r:id="rId3"/>
              </a:rPr>
              <a:t>https://ec.europa.eu/research/infocentre/article_en.cfm?&amp;</a:t>
            </a:r>
            <a:r>
              <a:rPr lang="en-US" dirty="0" smtClean="0">
                <a:solidFill>
                  <a:srgbClr val="002D86"/>
                </a:solidFill>
                <a:hlinkClick r:id="rId3"/>
              </a:rPr>
              <a:t>artid=51125&amp;caller=FP</a:t>
            </a:r>
            <a:r>
              <a:rPr lang="en-US" dirty="0" smtClean="0">
                <a:solidFill>
                  <a:srgbClr val="002D86"/>
                </a:solidFill>
              </a:rPr>
              <a:t> </a:t>
            </a:r>
            <a:endParaRPr lang="en-US" dirty="0">
              <a:solidFill>
                <a:srgbClr val="002D86"/>
              </a:solidFill>
            </a:endParaRPr>
          </a:p>
        </p:txBody>
      </p:sp>
    </p:spTree>
    <p:extLst>
      <p:ext uri="{BB962C8B-B14F-4D97-AF65-F5344CB8AC3E}">
        <p14:creationId xmlns:p14="http://schemas.microsoft.com/office/powerpoint/2010/main" val="631109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726" y="2103732"/>
            <a:ext cx="7828547" cy="4267383"/>
          </a:xfrm>
          <a:prstGeom prst="rect">
            <a:avLst/>
          </a:prstGeom>
        </p:spPr>
      </p:pic>
      <p:sp>
        <p:nvSpPr>
          <p:cNvPr id="5" name="TextBox 4"/>
          <p:cNvSpPr txBox="1"/>
          <p:nvPr/>
        </p:nvSpPr>
        <p:spPr>
          <a:xfrm>
            <a:off x="1820779" y="1255222"/>
            <a:ext cx="8582526" cy="1015663"/>
          </a:xfrm>
          <a:prstGeom prst="rect">
            <a:avLst/>
          </a:prstGeom>
          <a:noFill/>
        </p:spPr>
        <p:txBody>
          <a:bodyPr wrap="square" rtlCol="0">
            <a:spAutoFit/>
          </a:bodyPr>
          <a:lstStyle/>
          <a:p>
            <a:pPr algn="ctr"/>
            <a:r>
              <a:rPr lang="fr-BE" sz="2400" b="1" dirty="0" smtClean="0">
                <a:solidFill>
                  <a:srgbClr val="002D86"/>
                </a:solidFill>
                <a:latin typeface="Calibri" panose="020F0502020204030204" pitchFamily="34" charset="0"/>
                <a:cs typeface="Calibri" panose="020F0502020204030204" pitchFamily="34" charset="0"/>
              </a:rPr>
              <a:t>How </a:t>
            </a:r>
            <a:r>
              <a:rPr lang="fr-BE" sz="2400" b="1" dirty="0" err="1" smtClean="0">
                <a:solidFill>
                  <a:srgbClr val="002D86"/>
                </a:solidFill>
                <a:latin typeface="Calibri" panose="020F0502020204030204" pitchFamily="34" charset="0"/>
                <a:cs typeface="Calibri" panose="020F0502020204030204" pitchFamily="34" charset="0"/>
              </a:rPr>
              <a:t>does</a:t>
            </a:r>
            <a:r>
              <a:rPr lang="fr-BE" sz="2400" b="1" dirty="0" smtClean="0">
                <a:solidFill>
                  <a:srgbClr val="002D86"/>
                </a:solidFill>
                <a:latin typeface="Calibri" panose="020F0502020204030204" pitchFamily="34" charset="0"/>
                <a:cs typeface="Calibri" panose="020F0502020204030204" pitchFamily="34" charset="0"/>
              </a:rPr>
              <a:t> the EC support </a:t>
            </a:r>
            <a:r>
              <a:rPr lang="fr-BE" sz="2400" b="1" dirty="0" err="1" smtClean="0">
                <a:solidFill>
                  <a:srgbClr val="002D86"/>
                </a:solidFill>
                <a:latin typeface="Calibri" panose="020F0502020204030204" pitchFamily="34" charset="0"/>
                <a:cs typeface="Calibri" panose="020F0502020204030204" pitchFamily="34" charset="0"/>
              </a:rPr>
              <a:t>beneficiares</a:t>
            </a:r>
            <a:r>
              <a:rPr lang="fr-BE" sz="2400" b="1" dirty="0" smtClean="0">
                <a:solidFill>
                  <a:srgbClr val="002D86"/>
                </a:solidFill>
                <a:latin typeface="Calibri" panose="020F0502020204030204" pitchFamily="34" charset="0"/>
                <a:cs typeface="Calibri" panose="020F0502020204030204" pitchFamily="34" charset="0"/>
              </a:rPr>
              <a:t>? </a:t>
            </a:r>
          </a:p>
          <a:p>
            <a:pPr algn="ctr"/>
            <a:endParaRPr lang="fr-BE" sz="1200" b="1" dirty="0">
              <a:solidFill>
                <a:srgbClr val="002D86"/>
              </a:solidFill>
              <a:latin typeface="Calibri" panose="020F0502020204030204" pitchFamily="34" charset="0"/>
              <a:cs typeface="Calibri" panose="020F0502020204030204" pitchFamily="34" charset="0"/>
            </a:endParaRPr>
          </a:p>
          <a:p>
            <a:pPr algn="ctr"/>
            <a:r>
              <a:rPr lang="fr-BE" sz="2400" b="1" dirty="0" err="1" smtClean="0">
                <a:solidFill>
                  <a:srgbClr val="002D86"/>
                </a:solidFill>
                <a:latin typeface="Calibri" panose="020F0502020204030204" pitchFamily="34" charset="0"/>
                <a:cs typeface="Calibri" panose="020F0502020204030204" pitchFamily="34" charset="0"/>
              </a:rPr>
              <a:t>Example</a:t>
            </a:r>
            <a:r>
              <a:rPr lang="fr-BE" sz="2400" b="1" dirty="0" smtClean="0">
                <a:solidFill>
                  <a:srgbClr val="002D86"/>
                </a:solidFill>
                <a:latin typeface="Calibri" panose="020F0502020204030204" pitchFamily="34" charset="0"/>
                <a:cs typeface="Calibri" panose="020F0502020204030204" pitchFamily="34" charset="0"/>
              </a:rPr>
              <a:t> 2 - </a:t>
            </a:r>
            <a:r>
              <a:rPr lang="fr-BE" sz="2400" b="1" dirty="0" err="1" smtClean="0">
                <a:solidFill>
                  <a:srgbClr val="002D86"/>
                </a:solidFill>
                <a:latin typeface="Calibri" panose="020F0502020204030204" pitchFamily="34" charset="0"/>
                <a:cs typeface="Calibri" panose="020F0502020204030204" pitchFamily="34" charset="0"/>
              </a:rPr>
              <a:t>Dissemination</a:t>
            </a:r>
            <a:endParaRPr lang="en-US" sz="2400" b="1" dirty="0">
              <a:solidFill>
                <a:srgbClr val="002D86"/>
              </a:solidFill>
              <a:latin typeface="Calibri" panose="020F0502020204030204" pitchFamily="34" charset="0"/>
              <a:cs typeface="Calibri" panose="020F0502020204030204" pitchFamily="34" charset="0"/>
            </a:endParaRPr>
          </a:p>
        </p:txBody>
      </p:sp>
      <p:sp>
        <p:nvSpPr>
          <p:cNvPr id="6" name="TextBox 5"/>
          <p:cNvSpPr txBox="1"/>
          <p:nvPr/>
        </p:nvSpPr>
        <p:spPr>
          <a:xfrm>
            <a:off x="1515979" y="6371115"/>
            <a:ext cx="10555705" cy="369332"/>
          </a:xfrm>
          <a:prstGeom prst="rect">
            <a:avLst/>
          </a:prstGeom>
          <a:noFill/>
        </p:spPr>
        <p:txBody>
          <a:bodyPr wrap="square" rtlCol="0">
            <a:spAutoFit/>
          </a:bodyPr>
          <a:lstStyle/>
          <a:p>
            <a:r>
              <a:rPr lang="en-US" dirty="0">
                <a:solidFill>
                  <a:srgbClr val="002D86"/>
                </a:solidFill>
                <a:hlinkClick r:id="rId4"/>
              </a:rPr>
              <a:t>https://</a:t>
            </a:r>
            <a:r>
              <a:rPr lang="en-US" dirty="0" smtClean="0">
                <a:solidFill>
                  <a:srgbClr val="002D86"/>
                </a:solidFill>
                <a:hlinkClick r:id="rId4"/>
              </a:rPr>
              <a:t>cordis.europa.eu/article/id/401587-cordis-results-pack-on-the-brain/en</a:t>
            </a:r>
            <a:r>
              <a:rPr lang="en-US" dirty="0" smtClean="0">
                <a:solidFill>
                  <a:srgbClr val="002D86"/>
                </a:solidFill>
              </a:rPr>
              <a:t> </a:t>
            </a:r>
            <a:endParaRPr lang="en-US" dirty="0">
              <a:solidFill>
                <a:srgbClr val="002D86"/>
              </a:solidFill>
            </a:endParaRPr>
          </a:p>
        </p:txBody>
      </p:sp>
    </p:spTree>
    <p:extLst>
      <p:ext uri="{BB962C8B-B14F-4D97-AF65-F5344CB8AC3E}">
        <p14:creationId xmlns:p14="http://schemas.microsoft.com/office/powerpoint/2010/main" val="2742826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458" y="2421845"/>
            <a:ext cx="11577484" cy="4259179"/>
          </a:xfrm>
        </p:spPr>
        <p:txBody>
          <a:bodyPr/>
          <a:lstStyle/>
          <a:p>
            <a:pPr marL="0" indent="0" algn="just">
              <a:buClr>
                <a:srgbClr val="002D86"/>
              </a:buClr>
              <a:buNone/>
            </a:pPr>
            <a:r>
              <a:rPr lang="en-GB" sz="2200" i="0" dirty="0" smtClean="0">
                <a:solidFill>
                  <a:srgbClr val="002D86"/>
                </a:solidFill>
                <a:latin typeface="Calibri" panose="020F0502020204030204" pitchFamily="34" charset="0"/>
                <a:cs typeface="Calibri" panose="020F0502020204030204" pitchFamily="34" charset="0"/>
              </a:rPr>
              <a:t>Two Pilots: Common </a:t>
            </a:r>
            <a:r>
              <a:rPr lang="en-GB" sz="2200" i="0" dirty="0" err="1" smtClean="0">
                <a:solidFill>
                  <a:srgbClr val="002D86"/>
                </a:solidFill>
                <a:latin typeface="Calibri" panose="020F0502020204030204" pitchFamily="34" charset="0"/>
                <a:cs typeface="Calibri" panose="020F0502020204030204" pitchFamily="34" charset="0"/>
              </a:rPr>
              <a:t>Disseminaton</a:t>
            </a:r>
            <a:r>
              <a:rPr lang="en-GB" sz="2200" i="0" dirty="0" smtClean="0">
                <a:solidFill>
                  <a:srgbClr val="002D86"/>
                </a:solidFill>
                <a:latin typeface="Calibri" panose="020F0502020204030204" pitchFamily="34" charset="0"/>
                <a:cs typeface="Calibri" panose="020F0502020204030204" pitchFamily="34" charset="0"/>
              </a:rPr>
              <a:t> &amp; Exploitation Boosters (Framework contracts) </a:t>
            </a:r>
          </a:p>
          <a:p>
            <a:pPr algn="just">
              <a:buClr>
                <a:srgbClr val="002D86"/>
              </a:buClr>
            </a:pPr>
            <a:r>
              <a:rPr lang="en-GB" sz="2200" i="0" dirty="0" smtClean="0">
                <a:solidFill>
                  <a:srgbClr val="002D86"/>
                </a:solidFill>
                <a:latin typeface="Calibri" panose="020F0502020204030204" pitchFamily="34" charset="0"/>
                <a:cs typeface="Calibri" panose="020F0502020204030204" pitchFamily="34" charset="0"/>
              </a:rPr>
              <a:t>From 2016-2019: tailored services to projects to help them bridge research with the market</a:t>
            </a:r>
          </a:p>
          <a:p>
            <a:pPr algn="just">
              <a:buClr>
                <a:srgbClr val="002D86"/>
              </a:buClr>
            </a:pPr>
            <a:r>
              <a:rPr lang="en-GB" sz="2200" i="0" dirty="0" smtClean="0">
                <a:solidFill>
                  <a:srgbClr val="002D86"/>
                </a:solidFill>
                <a:latin typeface="Calibri" panose="020F0502020204030204" pitchFamily="34" charset="0"/>
                <a:cs typeface="Calibri" panose="020F0502020204030204" pitchFamily="34" charset="0"/>
              </a:rPr>
              <a:t>Budget: EUR 2.2 million </a:t>
            </a:r>
          </a:p>
          <a:p>
            <a:pPr marL="0" indent="0" algn="just">
              <a:buClr>
                <a:srgbClr val="002D86"/>
              </a:buClr>
              <a:buNone/>
            </a:pPr>
            <a:endParaRPr lang="en-GB" sz="1050" i="0" dirty="0" smtClean="0">
              <a:solidFill>
                <a:srgbClr val="002D86"/>
              </a:solidFill>
              <a:latin typeface="Calibri" panose="020F0502020204030204" pitchFamily="34" charset="0"/>
              <a:cs typeface="Calibri" panose="020F0502020204030204" pitchFamily="34" charset="0"/>
            </a:endParaRPr>
          </a:p>
          <a:p>
            <a:pPr marL="0" indent="0" algn="just">
              <a:buClr>
                <a:srgbClr val="002D86"/>
              </a:buClr>
              <a:buNone/>
            </a:pPr>
            <a:r>
              <a:rPr lang="en-GB" sz="2200" i="0" dirty="0" smtClean="0">
                <a:solidFill>
                  <a:srgbClr val="002D86"/>
                </a:solidFill>
                <a:latin typeface="Calibri" panose="020F0502020204030204" pitchFamily="34" charset="0"/>
                <a:cs typeface="Calibri" panose="020F0502020204030204" pitchFamily="34" charset="0"/>
              </a:rPr>
              <a:t>Successor: D&amp;E Booster</a:t>
            </a:r>
          </a:p>
          <a:p>
            <a:pPr algn="just">
              <a:buClr>
                <a:srgbClr val="002D86"/>
              </a:buClr>
            </a:pPr>
            <a:r>
              <a:rPr lang="en-GB" sz="2200" i="0" dirty="0" smtClean="0">
                <a:solidFill>
                  <a:srgbClr val="002D86"/>
                </a:solidFill>
                <a:latin typeface="Calibri" panose="020F0502020204030204" pitchFamily="34" charset="0"/>
                <a:cs typeface="Calibri" panose="020F0502020204030204" pitchFamily="34" charset="0"/>
              </a:rPr>
              <a:t>The </a:t>
            </a:r>
            <a:r>
              <a:rPr lang="en-GB" sz="2200" i="0" dirty="0" smtClean="0">
                <a:solidFill>
                  <a:srgbClr val="002D86"/>
                </a:solidFill>
                <a:latin typeface="Calibri" panose="020F0502020204030204" pitchFamily="34" charset="0"/>
                <a:cs typeface="Calibri" panose="020F0502020204030204" pitchFamily="34" charset="0"/>
                <a:hlinkClick r:id="rId2"/>
              </a:rPr>
              <a:t>call</a:t>
            </a:r>
            <a:r>
              <a:rPr lang="en-GB" sz="2200" i="0" dirty="0" smtClean="0">
                <a:solidFill>
                  <a:srgbClr val="002D86"/>
                </a:solidFill>
                <a:latin typeface="Calibri" panose="020F0502020204030204" pitchFamily="34" charset="0"/>
                <a:cs typeface="Calibri" panose="020F0502020204030204" pitchFamily="34" charset="0"/>
              </a:rPr>
              <a:t> was launched in September (no deadline) </a:t>
            </a:r>
          </a:p>
          <a:p>
            <a:pPr algn="just">
              <a:buClr>
                <a:srgbClr val="002D86"/>
              </a:buClr>
            </a:pPr>
            <a:r>
              <a:rPr lang="en-GB" sz="2200" i="0" dirty="0" smtClean="0">
                <a:solidFill>
                  <a:srgbClr val="002D86"/>
                </a:solidFill>
                <a:latin typeface="Calibri" panose="020F0502020204030204" pitchFamily="34" charset="0"/>
                <a:cs typeface="Calibri" panose="020F0502020204030204" pitchFamily="34" charset="0"/>
              </a:rPr>
              <a:t>Types of services: (i) Portfolio Dissemination &amp; Exploitation Strategy; (ii) Business Plan Development; (iii) Go-To-Market assistance</a:t>
            </a:r>
          </a:p>
          <a:p>
            <a:pPr algn="just">
              <a:buClr>
                <a:srgbClr val="002D86"/>
              </a:buClr>
            </a:pPr>
            <a:r>
              <a:rPr lang="en-GB" sz="2200" i="0" dirty="0" smtClean="0">
                <a:solidFill>
                  <a:srgbClr val="002D86"/>
                </a:solidFill>
                <a:latin typeface="Calibri" panose="020F0502020204030204" pitchFamily="34" charset="0"/>
                <a:cs typeface="Calibri" panose="020F0502020204030204" pitchFamily="34" charset="0"/>
              </a:rPr>
              <a:t>Budget: EUR 12 million</a:t>
            </a:r>
            <a:r>
              <a:rPr lang="en-GB" sz="2000" i="0" dirty="0" smtClean="0">
                <a:solidFill>
                  <a:srgbClr val="002D86"/>
                </a:solidFill>
                <a:latin typeface="Calibri" panose="020F0502020204030204" pitchFamily="34" charset="0"/>
                <a:cs typeface="Calibri" panose="020F0502020204030204" pitchFamily="34" charset="0"/>
              </a:rPr>
              <a:t>	</a:t>
            </a:r>
          </a:p>
          <a:p>
            <a:pPr marL="0" indent="0" algn="just">
              <a:buClr>
                <a:srgbClr val="002D86"/>
              </a:buClr>
              <a:buNone/>
            </a:pPr>
            <a:endParaRPr lang="en-GB" sz="2000" b="1" i="0" dirty="0" smtClean="0">
              <a:latin typeface="Calibri" panose="020F0502020204030204" pitchFamily="34" charset="0"/>
              <a:cs typeface="Calibri" panose="020F0502020204030204" pitchFamily="34" charset="0"/>
            </a:endParaRPr>
          </a:p>
          <a:p>
            <a:pPr algn="just"/>
            <a:endParaRPr lang="en-GB" i="0" dirty="0" smtClean="0">
              <a:latin typeface="Calibri" panose="020F0502020204030204" pitchFamily="34" charset="0"/>
              <a:cs typeface="Calibri" panose="020F0502020204030204" pitchFamily="34" charset="0"/>
            </a:endParaRPr>
          </a:p>
          <a:p>
            <a:pPr algn="just"/>
            <a:endParaRPr lang="en-GB" i="0" dirty="0">
              <a:latin typeface="Calibri" panose="020F0502020204030204" pitchFamily="34" charset="0"/>
              <a:cs typeface="Calibri" panose="020F0502020204030204" pitchFamily="34" charset="0"/>
            </a:endParaRPr>
          </a:p>
        </p:txBody>
      </p:sp>
      <p:sp>
        <p:nvSpPr>
          <p:cNvPr id="5" name="TextBox 4"/>
          <p:cNvSpPr txBox="1"/>
          <p:nvPr/>
        </p:nvSpPr>
        <p:spPr>
          <a:xfrm>
            <a:off x="1820779" y="1319391"/>
            <a:ext cx="8582526" cy="1015663"/>
          </a:xfrm>
          <a:prstGeom prst="rect">
            <a:avLst/>
          </a:prstGeom>
          <a:noFill/>
        </p:spPr>
        <p:txBody>
          <a:bodyPr wrap="square" rtlCol="0">
            <a:spAutoFit/>
          </a:bodyPr>
          <a:lstStyle/>
          <a:p>
            <a:pPr algn="ctr"/>
            <a:r>
              <a:rPr lang="fr-BE" sz="2400" b="1" dirty="0" smtClean="0">
                <a:solidFill>
                  <a:srgbClr val="002D86"/>
                </a:solidFill>
                <a:latin typeface="Calibri" panose="020F0502020204030204" pitchFamily="34" charset="0"/>
                <a:cs typeface="Calibri" panose="020F0502020204030204" pitchFamily="34" charset="0"/>
              </a:rPr>
              <a:t>How </a:t>
            </a:r>
            <a:r>
              <a:rPr lang="fr-BE" sz="2400" b="1" dirty="0" err="1" smtClean="0">
                <a:solidFill>
                  <a:srgbClr val="002D86"/>
                </a:solidFill>
                <a:latin typeface="Calibri" panose="020F0502020204030204" pitchFamily="34" charset="0"/>
                <a:cs typeface="Calibri" panose="020F0502020204030204" pitchFamily="34" charset="0"/>
              </a:rPr>
              <a:t>does</a:t>
            </a:r>
            <a:r>
              <a:rPr lang="fr-BE" sz="2400" b="1" dirty="0" smtClean="0">
                <a:solidFill>
                  <a:srgbClr val="002D86"/>
                </a:solidFill>
                <a:latin typeface="Calibri" panose="020F0502020204030204" pitchFamily="34" charset="0"/>
                <a:cs typeface="Calibri" panose="020F0502020204030204" pitchFamily="34" charset="0"/>
              </a:rPr>
              <a:t> the EC support </a:t>
            </a:r>
            <a:r>
              <a:rPr lang="fr-BE" sz="2400" b="1" dirty="0" err="1" smtClean="0">
                <a:solidFill>
                  <a:srgbClr val="002D86"/>
                </a:solidFill>
                <a:latin typeface="Calibri" panose="020F0502020204030204" pitchFamily="34" charset="0"/>
                <a:cs typeface="Calibri" panose="020F0502020204030204" pitchFamily="34" charset="0"/>
              </a:rPr>
              <a:t>beneficiares</a:t>
            </a:r>
            <a:r>
              <a:rPr lang="fr-BE" sz="2400" b="1" dirty="0" smtClean="0">
                <a:solidFill>
                  <a:srgbClr val="002D86"/>
                </a:solidFill>
                <a:latin typeface="Calibri" panose="020F0502020204030204" pitchFamily="34" charset="0"/>
                <a:cs typeface="Calibri" panose="020F0502020204030204" pitchFamily="34" charset="0"/>
              </a:rPr>
              <a:t>?</a:t>
            </a:r>
          </a:p>
          <a:p>
            <a:pPr algn="ctr"/>
            <a:r>
              <a:rPr lang="fr-BE" sz="1200" b="1" dirty="0" smtClean="0">
                <a:solidFill>
                  <a:srgbClr val="002D86"/>
                </a:solidFill>
                <a:latin typeface="Calibri" panose="020F0502020204030204" pitchFamily="34" charset="0"/>
                <a:cs typeface="Calibri" panose="020F0502020204030204" pitchFamily="34" charset="0"/>
              </a:rPr>
              <a:t> </a:t>
            </a:r>
            <a:endParaRPr lang="fr-BE" sz="1200" b="1" dirty="0">
              <a:solidFill>
                <a:srgbClr val="002D86"/>
              </a:solidFill>
              <a:latin typeface="Calibri" panose="020F0502020204030204" pitchFamily="34" charset="0"/>
              <a:cs typeface="Calibri" panose="020F0502020204030204" pitchFamily="34" charset="0"/>
            </a:endParaRPr>
          </a:p>
          <a:p>
            <a:pPr algn="ctr"/>
            <a:r>
              <a:rPr lang="fr-BE" sz="2400" b="1" dirty="0" err="1" smtClean="0">
                <a:solidFill>
                  <a:srgbClr val="002D86"/>
                </a:solidFill>
                <a:latin typeface="Calibri" panose="020F0502020204030204" pitchFamily="34" charset="0"/>
                <a:cs typeface="Calibri" panose="020F0502020204030204" pitchFamily="34" charset="0"/>
              </a:rPr>
              <a:t>Example</a:t>
            </a:r>
            <a:r>
              <a:rPr lang="fr-BE" sz="2400" b="1" dirty="0" smtClean="0">
                <a:solidFill>
                  <a:srgbClr val="002D86"/>
                </a:solidFill>
                <a:latin typeface="Calibri" panose="020F0502020204030204" pitchFamily="34" charset="0"/>
                <a:cs typeface="Calibri" panose="020F0502020204030204" pitchFamily="34" charset="0"/>
              </a:rPr>
              <a:t> 3 – </a:t>
            </a:r>
            <a:r>
              <a:rPr lang="fr-BE" sz="2400" b="1" dirty="0" err="1" smtClean="0">
                <a:solidFill>
                  <a:srgbClr val="002D86"/>
                </a:solidFill>
                <a:latin typeface="Calibri" panose="020F0502020204030204" pitchFamily="34" charset="0"/>
                <a:cs typeface="Calibri" panose="020F0502020204030204" pitchFamily="34" charset="0"/>
              </a:rPr>
              <a:t>Dissemination</a:t>
            </a:r>
            <a:r>
              <a:rPr lang="fr-BE" sz="2400" b="1" dirty="0" smtClean="0">
                <a:solidFill>
                  <a:srgbClr val="002D86"/>
                </a:solidFill>
                <a:latin typeface="Calibri" panose="020F0502020204030204" pitchFamily="34" charset="0"/>
                <a:cs typeface="Calibri" panose="020F0502020204030204" pitchFamily="34" charset="0"/>
              </a:rPr>
              <a:t>/Exploitation</a:t>
            </a:r>
            <a:endParaRPr lang="en-US" sz="2400" b="1" dirty="0">
              <a:solidFill>
                <a:srgbClr val="002D86"/>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306" y="5924560"/>
            <a:ext cx="9063788" cy="934474"/>
          </a:xfrm>
          <a:prstGeom prst="rect">
            <a:avLst/>
          </a:prstGeom>
        </p:spPr>
      </p:pic>
    </p:spTree>
    <p:extLst>
      <p:ext uri="{BB962C8B-B14F-4D97-AF65-F5344CB8AC3E}">
        <p14:creationId xmlns:p14="http://schemas.microsoft.com/office/powerpoint/2010/main" val="3287617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800" dirty="0">
                <a:latin typeface="Calibri" panose="020F0502020204030204" pitchFamily="34" charset="0"/>
                <a:cs typeface="Calibri" panose="020F0502020204030204" pitchFamily="34" charset="0"/>
              </a:rPr>
              <a:t>Why does it not always happen?</a:t>
            </a:r>
            <a:r>
              <a:rPr lang="en-GB" altLang="en-US" sz="3600" dirty="0">
                <a:latin typeface="Calibri" panose="020F0502020204030204" pitchFamily="34" charset="0"/>
                <a:cs typeface="Calibri" panose="020F0502020204030204" pitchFamily="34" charset="0"/>
              </a:rPr>
              <a:t> </a:t>
            </a:r>
            <a:br>
              <a:rPr lang="en-GB" altLang="en-US" sz="3600" dirty="0">
                <a:latin typeface="Calibri" panose="020F0502020204030204" pitchFamily="34" charset="0"/>
                <a:cs typeface="Calibri" panose="020F0502020204030204" pitchFamily="34" charset="0"/>
              </a:rPr>
            </a:br>
            <a:endParaRPr lang="en-GB"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9600" y="2088108"/>
            <a:ext cx="10972800" cy="3933284"/>
          </a:xfrm>
        </p:spPr>
        <p:txBody>
          <a:bodyPr/>
          <a:lstStyle/>
          <a:p>
            <a:pPr marL="0" lvl="0" indent="0">
              <a:spcAft>
                <a:spcPts val="600"/>
              </a:spcAft>
              <a:buClr>
                <a:srgbClr val="00518E"/>
              </a:buClr>
              <a:buNone/>
              <a:defRPr/>
            </a:pPr>
            <a:r>
              <a:rPr lang="en-GB" altLang="en-US" sz="2200" i="0" dirty="0">
                <a:latin typeface="Calibri" panose="020F0502020204030204" pitchFamily="34" charset="0"/>
                <a:cs typeface="Calibri" panose="020F0502020204030204" pitchFamily="34" charset="0"/>
              </a:rPr>
              <a:t>From the side of the project/beneficiaries</a:t>
            </a:r>
          </a:p>
          <a:p>
            <a:pPr lvl="0">
              <a:spcAft>
                <a:spcPts val="600"/>
              </a:spcAft>
              <a:buClr>
                <a:srgbClr val="00518E"/>
              </a:buClr>
              <a:defRPr/>
            </a:pPr>
            <a:r>
              <a:rPr lang="en-GB" altLang="en-US" sz="2200" i="0" dirty="0">
                <a:latin typeface="Calibri" panose="020F0502020204030204" pitchFamily="34" charset="0"/>
                <a:cs typeface="Calibri" panose="020F0502020204030204" pitchFamily="34" charset="0"/>
              </a:rPr>
              <a:t>Lack of </a:t>
            </a:r>
            <a:r>
              <a:rPr lang="en-GB" altLang="en-US" sz="2200" i="0" dirty="0" smtClean="0">
                <a:latin typeface="Calibri" panose="020F0502020204030204" pitchFamily="34" charset="0"/>
                <a:cs typeface="Calibri" panose="020F0502020204030204" pitchFamily="34" charset="0"/>
              </a:rPr>
              <a:t>capacity or skills</a:t>
            </a:r>
            <a:endParaRPr lang="en-GB" altLang="en-US" sz="2200" i="0" dirty="0">
              <a:latin typeface="Calibri" panose="020F0502020204030204" pitchFamily="34" charset="0"/>
              <a:cs typeface="Calibri" panose="020F0502020204030204" pitchFamily="34" charset="0"/>
            </a:endParaRPr>
          </a:p>
          <a:p>
            <a:pPr lvl="0">
              <a:spcAft>
                <a:spcPts val="600"/>
              </a:spcAft>
              <a:buClr>
                <a:srgbClr val="00518E"/>
              </a:buClr>
              <a:defRPr/>
            </a:pPr>
            <a:r>
              <a:rPr lang="en-GB" altLang="en-US" sz="2200" i="0" dirty="0">
                <a:latin typeface="Calibri" panose="020F0502020204030204" pitchFamily="34" charset="0"/>
                <a:cs typeface="Calibri" panose="020F0502020204030204" pitchFamily="34" charset="0"/>
              </a:rPr>
              <a:t>Focus on scientific work and not so much on how this can benefit end </a:t>
            </a:r>
            <a:r>
              <a:rPr lang="en-GB" altLang="en-US" sz="2200" i="0" dirty="0" smtClean="0">
                <a:latin typeface="Calibri" panose="020F0502020204030204" pitchFamily="34" charset="0"/>
                <a:cs typeface="Calibri" panose="020F0502020204030204" pitchFamily="34" charset="0"/>
              </a:rPr>
              <a:t>users</a:t>
            </a:r>
          </a:p>
          <a:p>
            <a:pPr lvl="0">
              <a:spcAft>
                <a:spcPts val="600"/>
              </a:spcAft>
              <a:buClr>
                <a:srgbClr val="00518E"/>
              </a:buClr>
              <a:defRPr/>
            </a:pPr>
            <a:r>
              <a:rPr lang="en-GB" altLang="en-US" sz="2200" i="0" dirty="0" smtClean="0">
                <a:latin typeface="Calibri" panose="020F0502020204030204" pitchFamily="34" charset="0"/>
                <a:cs typeface="Calibri" panose="020F0502020204030204" pitchFamily="34" charset="0"/>
              </a:rPr>
              <a:t>Interpreted as an activity after the project lifetime</a:t>
            </a:r>
          </a:p>
          <a:p>
            <a:pPr lvl="0">
              <a:spcAft>
                <a:spcPts val="600"/>
              </a:spcAft>
              <a:buClr>
                <a:srgbClr val="00518E"/>
              </a:buClr>
              <a:defRPr/>
            </a:pPr>
            <a:r>
              <a:rPr lang="en-GB" altLang="en-US" sz="2200" i="0" dirty="0" smtClean="0">
                <a:latin typeface="Calibri" panose="020F0502020204030204" pitchFamily="34" charset="0"/>
                <a:cs typeface="Calibri" panose="020F0502020204030204" pitchFamily="34" charset="0"/>
              </a:rPr>
              <a:t>Not truly part of the overall project design</a:t>
            </a:r>
            <a:endParaRPr lang="en-GB" altLang="en-US" sz="2200" i="0" dirty="0">
              <a:latin typeface="Calibri" panose="020F0502020204030204" pitchFamily="34" charset="0"/>
              <a:cs typeface="Calibri" panose="020F0502020204030204" pitchFamily="34" charset="0"/>
            </a:endParaRPr>
          </a:p>
          <a:p>
            <a:pPr lvl="0">
              <a:spcAft>
                <a:spcPts val="600"/>
              </a:spcAft>
              <a:buClr>
                <a:srgbClr val="00518E"/>
              </a:buClr>
              <a:defRPr/>
            </a:pPr>
            <a:endParaRPr lang="fr-BE" altLang="en-US" sz="2200" i="0" dirty="0">
              <a:latin typeface="Calibri" panose="020F0502020204030204" pitchFamily="34" charset="0"/>
              <a:cs typeface="Calibri" panose="020F0502020204030204" pitchFamily="34" charset="0"/>
            </a:endParaRPr>
          </a:p>
          <a:p>
            <a:pPr marL="0" lvl="0" indent="0">
              <a:spcAft>
                <a:spcPts val="600"/>
              </a:spcAft>
              <a:buClr>
                <a:srgbClr val="00518E"/>
              </a:buClr>
              <a:buNone/>
              <a:defRPr/>
            </a:pPr>
            <a:r>
              <a:rPr lang="en-GB" altLang="en-US" sz="2200" i="0" dirty="0">
                <a:solidFill>
                  <a:srgbClr val="002D86"/>
                </a:solidFill>
                <a:latin typeface="Calibri" panose="020F0502020204030204" pitchFamily="34" charset="0"/>
                <a:cs typeface="Calibri" panose="020F0502020204030204" pitchFamily="34" charset="0"/>
              </a:rPr>
              <a:t>From the side of the Commission</a:t>
            </a:r>
          </a:p>
          <a:p>
            <a:pPr lvl="0">
              <a:spcAft>
                <a:spcPts val="600"/>
              </a:spcAft>
              <a:buClr>
                <a:srgbClr val="00518E"/>
              </a:buClr>
              <a:defRPr/>
            </a:pPr>
            <a:r>
              <a:rPr lang="en-GB" altLang="en-US" sz="2200" i="0" dirty="0">
                <a:latin typeface="Calibri" panose="020F0502020204030204" pitchFamily="34" charset="0"/>
                <a:cs typeface="Calibri" panose="020F0502020204030204" pitchFamily="34" charset="0"/>
              </a:rPr>
              <a:t>The current reporting on D&amp;E may not be fit for the purpose</a:t>
            </a:r>
          </a:p>
          <a:p>
            <a:pPr lvl="0">
              <a:spcAft>
                <a:spcPts val="600"/>
              </a:spcAft>
              <a:buClr>
                <a:srgbClr val="00518E"/>
              </a:buClr>
              <a:defRPr/>
            </a:pPr>
            <a:r>
              <a:rPr lang="en-GB" altLang="en-US" sz="2200" i="0" dirty="0">
                <a:latin typeface="Calibri" panose="020F0502020204030204" pitchFamily="34" charset="0"/>
                <a:cs typeface="Calibri" panose="020F0502020204030204" pitchFamily="34" charset="0"/>
              </a:rPr>
              <a:t>Limited follow up on the project results after the end of the project</a:t>
            </a:r>
          </a:p>
          <a:p>
            <a:endParaRPr lang="en-GB" sz="220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363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5" y="1019117"/>
            <a:ext cx="4950097" cy="936625"/>
          </a:xfrm>
        </p:spPr>
        <p:txBody>
          <a:bodyPr/>
          <a:lstStyle/>
          <a:p>
            <a:r>
              <a:rPr lang="fr-BE" sz="3200" dirty="0" smtClean="0">
                <a:latin typeface="Calibri" panose="020F0502020204030204" pitchFamily="34" charset="0"/>
                <a:cs typeface="Calibri" panose="020F0502020204030204" pitchFamily="34" charset="0"/>
              </a:rPr>
              <a:t>C&amp;D&amp;E in Horizon Europe</a:t>
            </a:r>
            <a:br>
              <a:rPr lang="fr-BE" sz="3200" dirty="0" smtClean="0">
                <a:latin typeface="Calibri" panose="020F0502020204030204" pitchFamily="34" charset="0"/>
                <a:cs typeface="Calibri" panose="020F0502020204030204" pitchFamily="34" charset="0"/>
              </a:rPr>
            </a:br>
            <a:r>
              <a:rPr lang="fr-BE" sz="1800" dirty="0" smtClean="0">
                <a:latin typeface="Calibri" panose="020F0502020204030204" pitchFamily="34" charset="0"/>
                <a:cs typeface="Calibri" panose="020F0502020204030204" pitchFamily="34" charset="0"/>
              </a:rPr>
              <a:t>C&amp;D&amp;E </a:t>
            </a:r>
            <a:r>
              <a:rPr lang="fr-BE" sz="1800" dirty="0" err="1" smtClean="0">
                <a:latin typeface="Calibri" panose="020F0502020204030204" pitchFamily="34" charset="0"/>
                <a:cs typeface="Calibri" panose="020F0502020204030204" pitchFamily="34" charset="0"/>
              </a:rPr>
              <a:t>remains</a:t>
            </a:r>
            <a:r>
              <a:rPr lang="fr-BE" sz="1800" dirty="0" smtClean="0">
                <a:latin typeface="Calibri" panose="020F0502020204030204" pitchFamily="34" charset="0"/>
                <a:cs typeface="Calibri" panose="020F0502020204030204" pitchFamily="34" charset="0"/>
              </a:rPr>
              <a:t> key in FP </a:t>
            </a:r>
            <a:r>
              <a:rPr lang="fr-BE" sz="1800" dirty="0" err="1" smtClean="0">
                <a:latin typeface="Calibri" panose="020F0502020204030204" pitchFamily="34" charset="0"/>
                <a:cs typeface="Calibri" panose="020F0502020204030204" pitchFamily="34" charset="0"/>
              </a:rPr>
              <a:t>implementation</a:t>
            </a:r>
            <a:endParaRPr lang="en-GB"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77710" y="2767454"/>
            <a:ext cx="10876085" cy="3949869"/>
          </a:xfrm>
        </p:spPr>
        <p:txBody>
          <a:bodyPr/>
          <a:lstStyle/>
          <a:p>
            <a:pPr>
              <a:buClr>
                <a:schemeClr val="accent6"/>
              </a:buClr>
              <a:buFont typeface="Wingdings" panose="05000000000000000000" pitchFamily="2" charset="2"/>
              <a:buChar char="Ø"/>
              <a:defRPr/>
            </a:pPr>
            <a:r>
              <a:rPr lang="fr-BE" sz="1900" b="1" i="0" dirty="0" err="1">
                <a:latin typeface="Calibri" panose="020F0502020204030204" pitchFamily="34" charset="0"/>
                <a:cs typeface="Calibri" panose="020F0502020204030204" pitchFamily="34" charset="0"/>
              </a:rPr>
              <a:t>Dissemination</a:t>
            </a:r>
            <a:r>
              <a:rPr lang="fr-BE" sz="1900" b="1" i="0" dirty="0">
                <a:latin typeface="Calibri" panose="020F0502020204030204" pitchFamily="34" charset="0"/>
                <a:cs typeface="Calibri" panose="020F0502020204030204" pitchFamily="34" charset="0"/>
              </a:rPr>
              <a:t> </a:t>
            </a:r>
            <a:r>
              <a:rPr lang="fr-BE" sz="1900" b="1" i="0" dirty="0" err="1">
                <a:latin typeface="Calibri" panose="020F0502020204030204" pitchFamily="34" charset="0"/>
                <a:cs typeface="Calibri" panose="020F0502020204030204" pitchFamily="34" charset="0"/>
              </a:rPr>
              <a:t>is</a:t>
            </a:r>
            <a:r>
              <a:rPr lang="fr-BE" sz="1900" b="1" i="0" dirty="0">
                <a:latin typeface="Calibri" panose="020F0502020204030204" pitchFamily="34" charset="0"/>
                <a:cs typeface="Calibri" panose="020F0502020204030204" pitchFamily="34" charset="0"/>
              </a:rPr>
              <a:t> a </a:t>
            </a:r>
            <a:r>
              <a:rPr lang="fr-BE" sz="1900" b="1" i="0" dirty="0" err="1">
                <a:latin typeface="Calibri" panose="020F0502020204030204" pitchFamily="34" charset="0"/>
                <a:cs typeface="Calibri" panose="020F0502020204030204" pitchFamily="34" charset="0"/>
              </a:rPr>
              <a:t>specific</a:t>
            </a:r>
            <a:r>
              <a:rPr lang="fr-BE" sz="1900" b="1" i="0" dirty="0">
                <a:latin typeface="Calibri" panose="020F0502020204030204" pitchFamily="34" charset="0"/>
                <a:cs typeface="Calibri" panose="020F0502020204030204" pitchFamily="34" charset="0"/>
              </a:rPr>
              <a:t> objective for all </a:t>
            </a:r>
            <a:r>
              <a:rPr lang="fr-BE" sz="1900" b="1" i="0" dirty="0" err="1">
                <a:latin typeface="Calibri" panose="020F0502020204030204" pitchFamily="34" charset="0"/>
                <a:cs typeface="Calibri" panose="020F0502020204030204" pitchFamily="34" charset="0"/>
              </a:rPr>
              <a:t>measures</a:t>
            </a:r>
            <a:endParaRPr lang="en-GB" sz="1900" b="1" i="0" dirty="0">
              <a:latin typeface="Calibri" panose="020F0502020204030204" pitchFamily="34" charset="0"/>
              <a:cs typeface="Calibri" panose="020F0502020204030204" pitchFamily="34" charset="0"/>
            </a:endParaRPr>
          </a:p>
          <a:p>
            <a:pPr>
              <a:buClr>
                <a:schemeClr val="accent6"/>
              </a:buClr>
              <a:buFont typeface="Wingdings" panose="05000000000000000000" pitchFamily="2" charset="2"/>
              <a:buChar char="Ø"/>
              <a:defRPr/>
            </a:pPr>
            <a:r>
              <a:rPr lang="en-GB" sz="1900" b="1" i="0" dirty="0" smtClean="0">
                <a:latin typeface="Calibri" panose="020F0502020204030204" pitchFamily="34" charset="0"/>
                <a:cs typeface="Calibri" panose="020F0502020204030204" pitchFamily="34" charset="0"/>
              </a:rPr>
              <a:t>C&amp;D&amp;E </a:t>
            </a:r>
            <a:r>
              <a:rPr lang="en-GB" sz="1900" b="1" i="0" dirty="0">
                <a:latin typeface="Calibri" panose="020F0502020204030204" pitchFamily="34" charset="0"/>
                <a:cs typeface="Calibri" panose="020F0502020204030204" pitchFamily="34" charset="0"/>
              </a:rPr>
              <a:t>in FP </a:t>
            </a:r>
            <a:endParaRPr lang="en-GB" sz="1900" b="1" i="0" dirty="0" smtClean="0">
              <a:latin typeface="Calibri" panose="020F0502020204030204" pitchFamily="34" charset="0"/>
              <a:cs typeface="Calibri" panose="020F0502020204030204" pitchFamily="34" charset="0"/>
            </a:endParaRPr>
          </a:p>
          <a:p>
            <a:pPr lvl="1">
              <a:buClr>
                <a:schemeClr val="accent6"/>
              </a:buClr>
              <a:buFont typeface="Arial" panose="020B0604020202020204" pitchFamily="34" charset="0"/>
              <a:buChar char="•"/>
              <a:defRPr/>
            </a:pPr>
            <a:r>
              <a:rPr lang="en-GB" sz="1900" b="0" dirty="0" smtClean="0">
                <a:latin typeface="Calibri" panose="020F0502020204030204" pitchFamily="34" charset="0"/>
                <a:cs typeface="Calibri" panose="020F0502020204030204" pitchFamily="34" charset="0"/>
              </a:rPr>
              <a:t>Information, communication, publicity and D&amp;E</a:t>
            </a:r>
          </a:p>
          <a:p>
            <a:pPr lvl="1">
              <a:buClr>
                <a:schemeClr val="accent6"/>
              </a:buClr>
              <a:buFont typeface="Arial" panose="020B0604020202020204" pitchFamily="34" charset="0"/>
              <a:buChar char="•"/>
              <a:defRPr/>
            </a:pPr>
            <a:r>
              <a:rPr lang="en-GB" sz="1900" b="0" dirty="0" smtClean="0">
                <a:latin typeface="Calibri" panose="020F0502020204030204" pitchFamily="34" charset="0"/>
                <a:cs typeface="Calibri" panose="020F0502020204030204" pitchFamily="34" charset="0"/>
              </a:rPr>
              <a:t>Calling </a:t>
            </a:r>
            <a:r>
              <a:rPr lang="en-GB" sz="1900" b="0" dirty="0">
                <a:latin typeface="Calibri" panose="020F0502020204030204" pitchFamily="34" charset="0"/>
                <a:cs typeface="Calibri" panose="020F0502020204030204" pitchFamily="34" charset="0"/>
              </a:rPr>
              <a:t>for a comprehensive D&amp;E strategy</a:t>
            </a:r>
            <a:endParaRPr lang="en-GB" sz="1900" dirty="0">
              <a:latin typeface="Calibri" panose="020F0502020204030204" pitchFamily="34" charset="0"/>
              <a:cs typeface="Calibri" panose="020F0502020204030204" pitchFamily="34" charset="0"/>
            </a:endParaRPr>
          </a:p>
          <a:p>
            <a:pPr>
              <a:buClr>
                <a:schemeClr val="accent6"/>
              </a:buClr>
              <a:buFont typeface="Wingdings" panose="05000000000000000000" pitchFamily="2" charset="2"/>
              <a:buChar char="Ø"/>
              <a:defRPr/>
            </a:pPr>
            <a:r>
              <a:rPr lang="en-GB" sz="1900" b="1" i="0" dirty="0">
                <a:latin typeface="Calibri" panose="020F0502020204030204" pitchFamily="34" charset="0"/>
                <a:cs typeface="Calibri" panose="020F0502020204030204" pitchFamily="34" charset="0"/>
              </a:rPr>
              <a:t>FP and SP annexes on D&amp;E</a:t>
            </a:r>
          </a:p>
          <a:p>
            <a:pPr lvl="1">
              <a:buClr>
                <a:schemeClr val="accent6"/>
              </a:buClr>
              <a:buFont typeface="Arial" panose="020B0604020202020204" pitchFamily="34" charset="0"/>
              <a:buChar char="•"/>
              <a:defRPr/>
            </a:pPr>
            <a:r>
              <a:rPr lang="en-GB" sz="1900" b="0" dirty="0">
                <a:latin typeface="Calibri" panose="020F0502020204030204" pitchFamily="34" charset="0"/>
                <a:cs typeface="Calibri" panose="020F0502020204030204" pitchFamily="34" charset="0"/>
              </a:rPr>
              <a:t>Demonstrate the impact and maximise the European added value of the FP</a:t>
            </a:r>
          </a:p>
          <a:p>
            <a:pPr lvl="1">
              <a:buClr>
                <a:schemeClr val="accent6"/>
              </a:buClr>
              <a:buFont typeface="Arial" panose="020B0604020202020204" pitchFamily="34" charset="0"/>
              <a:buChar char="•"/>
              <a:defRPr/>
            </a:pPr>
            <a:r>
              <a:rPr lang="en-GB" sz="1900" b="0" dirty="0">
                <a:latin typeface="Calibri" panose="020F0502020204030204" pitchFamily="34" charset="0"/>
                <a:cs typeface="Calibri" panose="020F0502020204030204" pitchFamily="34" charset="0"/>
              </a:rPr>
              <a:t>Dissemination of clusters of mature results to EU regions</a:t>
            </a:r>
          </a:p>
          <a:p>
            <a:pPr lvl="1">
              <a:buClr>
                <a:schemeClr val="accent6"/>
              </a:buClr>
              <a:buFont typeface="Arial" panose="020B0604020202020204" pitchFamily="34" charset="0"/>
              <a:buChar char="•"/>
              <a:defRPr/>
            </a:pPr>
            <a:r>
              <a:rPr lang="en-GB" sz="1900" b="0" dirty="0">
                <a:latin typeface="Calibri" panose="020F0502020204030204" pitchFamily="34" charset="0"/>
                <a:cs typeface="Calibri" panose="020F0502020204030204" pitchFamily="34" charset="0"/>
              </a:rPr>
              <a:t>Accelerate exploitation towards market uptake</a:t>
            </a:r>
          </a:p>
          <a:p>
            <a:pPr marL="0" lvl="1" indent="-342900">
              <a:buClr>
                <a:schemeClr val="accent6"/>
              </a:buClr>
              <a:buSzPct val="120000"/>
              <a:buFont typeface="Wingdings" panose="05000000000000000000" pitchFamily="2" charset="2"/>
              <a:buChar char="Ø"/>
              <a:defRPr/>
            </a:pPr>
            <a:r>
              <a:rPr lang="en-GB" sz="1900" dirty="0">
                <a:latin typeface="Calibri" panose="020F0502020204030204" pitchFamily="34" charset="0"/>
                <a:cs typeface="Calibri" panose="020F0502020204030204" pitchFamily="34" charset="0"/>
              </a:rPr>
              <a:t>Delivery mechanism</a:t>
            </a:r>
          </a:p>
          <a:p>
            <a:pPr lvl="1">
              <a:buClr>
                <a:schemeClr val="accent6"/>
              </a:buClr>
              <a:buFont typeface="Arial" panose="020B0604020202020204" pitchFamily="34" charset="0"/>
              <a:buChar char="•"/>
              <a:defRPr/>
            </a:pPr>
            <a:r>
              <a:rPr lang="en-GB" sz="1900" b="0" dirty="0">
                <a:latin typeface="Calibri" panose="020F0502020204030204" pitchFamily="34" charset="0"/>
                <a:cs typeface="Calibri" panose="020F0502020204030204" pitchFamily="34" charset="0"/>
              </a:rPr>
              <a:t>Contractual obligations of beneficiaries for </a:t>
            </a:r>
            <a:r>
              <a:rPr lang="en-GB" sz="1900" b="0" dirty="0" smtClean="0">
                <a:latin typeface="Calibri" panose="020F0502020204030204" pitchFamily="34" charset="0"/>
                <a:cs typeface="Calibri" panose="020F0502020204030204" pitchFamily="34" charset="0"/>
              </a:rPr>
              <a:t>C&amp;D&amp;E </a:t>
            </a:r>
            <a:r>
              <a:rPr lang="en-GB" sz="1900" b="0" dirty="0">
                <a:latin typeface="Calibri" panose="020F0502020204030204" pitchFamily="34" charset="0"/>
                <a:cs typeface="Calibri" panose="020F0502020204030204" pitchFamily="34" charset="0"/>
              </a:rPr>
              <a:t>reporting during and after the </a:t>
            </a:r>
            <a:r>
              <a:rPr lang="en-GB" sz="1900" b="0" dirty="0" smtClean="0">
                <a:latin typeface="Calibri" panose="020F0502020204030204" pitchFamily="34" charset="0"/>
                <a:cs typeface="Calibri" panose="020F0502020204030204" pitchFamily="34" charset="0"/>
              </a:rPr>
              <a:t>project</a:t>
            </a:r>
          </a:p>
          <a:p>
            <a:pPr lvl="1">
              <a:buClr>
                <a:schemeClr val="accent6"/>
              </a:buClr>
              <a:buFont typeface="Arial" panose="020B0604020202020204" pitchFamily="34" charset="0"/>
              <a:buChar char="•"/>
              <a:defRPr/>
            </a:pPr>
            <a:r>
              <a:rPr lang="en-GB" sz="1900" b="0" dirty="0" smtClean="0">
                <a:latin typeface="Calibri" panose="020F0502020204030204" pitchFamily="34" charset="0"/>
                <a:cs typeface="Calibri" panose="020F0502020204030204" pitchFamily="34" charset="0"/>
              </a:rPr>
              <a:t>Encourage the third party exploitation</a:t>
            </a:r>
            <a:endParaRPr lang="en-GB" sz="1900" b="0" dirty="0">
              <a:latin typeface="Calibri" panose="020F0502020204030204" pitchFamily="34" charset="0"/>
              <a:cs typeface="Calibri" panose="020F0502020204030204" pitchFamily="34" charset="0"/>
            </a:endParaRPr>
          </a:p>
          <a:p>
            <a:pPr>
              <a:buClr>
                <a:srgbClr val="0F5494"/>
              </a:buClr>
              <a:buFont typeface="Courier New" panose="02070309020205020404" pitchFamily="49" charset="0"/>
              <a:buChar char="o"/>
            </a:pPr>
            <a:endParaRPr lang="en-GB" sz="2400" i="0" dirty="0">
              <a:latin typeface="Calibri" panose="020F0502020204030204" pitchFamily="34" charset="0"/>
              <a:cs typeface="Calibri" panose="020F0502020204030204" pitchFamily="34" charset="0"/>
            </a:endParaRPr>
          </a:p>
        </p:txBody>
      </p:sp>
      <p:sp>
        <p:nvSpPr>
          <p:cNvPr id="4" name="Rectangle 3"/>
          <p:cNvSpPr/>
          <p:nvPr/>
        </p:nvSpPr>
        <p:spPr>
          <a:xfrm>
            <a:off x="4589309" y="2368936"/>
            <a:ext cx="6932960" cy="307777"/>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GB" altLang="en-US" sz="1400" dirty="0">
                <a:solidFill>
                  <a:schemeClr val="bg1"/>
                </a:solidFill>
                <a:sym typeface="Wingdings" panose="05000000000000000000" pitchFamily="2" charset="2"/>
              </a:rPr>
              <a:t>                                                            …and we have to ensure it</a:t>
            </a:r>
          </a:p>
        </p:txBody>
      </p:sp>
      <p:sp>
        <p:nvSpPr>
          <p:cNvPr id="5" name="Right Arrow 4"/>
          <p:cNvSpPr/>
          <p:nvPr/>
        </p:nvSpPr>
        <p:spPr bwMode="auto">
          <a:xfrm>
            <a:off x="8415165" y="1354092"/>
            <a:ext cx="3776835" cy="1371423"/>
          </a:xfrm>
          <a:prstGeom prst="rightArrow">
            <a:avLst/>
          </a:prstGeom>
          <a:solidFill>
            <a:schemeClr val="accent5">
              <a:lumMod val="50000"/>
            </a:schemeClr>
          </a:solidFill>
          <a:ln>
            <a:noFill/>
          </a:ln>
          <a:effectLst/>
          <a:extLst/>
        </p:spPr>
        <p:txBody>
          <a:bodyPr vert="horz" wrap="square" lIns="91440" tIns="45720" rIns="91440" bIns="45720" numCol="1" rtlCol="0" anchor="ctr" anchorCtr="0" compatLnSpc="1">
            <a:prstTxWarp prst="textNoShape">
              <a:avLst/>
            </a:prstTxWarp>
          </a:bodyPr>
          <a:lstStyle/>
          <a:p>
            <a:pPr algn="ctr"/>
            <a:endParaRPr lang="en-GB" altLang="en-US" sz="1600" dirty="0">
              <a:solidFill>
                <a:schemeClr val="bg1"/>
              </a:solidFill>
              <a:sym typeface="Wingdings" panose="05000000000000000000" pitchFamily="2" charset="2"/>
            </a:endParaRPr>
          </a:p>
          <a:p>
            <a:pPr algn="ctr"/>
            <a:r>
              <a:rPr lang="en-GB" altLang="en-US" sz="1600" dirty="0">
                <a:solidFill>
                  <a:schemeClr val="bg1"/>
                </a:solidFill>
                <a:sym typeface="Wingdings" panose="05000000000000000000" pitchFamily="2" charset="2"/>
              </a:rPr>
              <a:t>Improved value</a:t>
            </a:r>
          </a:p>
          <a:p>
            <a:pPr algn="ctr"/>
            <a:r>
              <a:rPr lang="en-GB" altLang="en-US" sz="1600" dirty="0">
                <a:solidFill>
                  <a:schemeClr val="bg1"/>
                </a:solidFill>
                <a:sym typeface="Wingdings" panose="05000000000000000000" pitchFamily="2" charset="2"/>
              </a:rPr>
              <a:t>of R&amp;I funding*</a:t>
            </a:r>
          </a:p>
          <a:p>
            <a:pPr marL="3175" fontAlgn="base">
              <a:spcBef>
                <a:spcPct val="0"/>
              </a:spcBef>
              <a:spcAft>
                <a:spcPct val="0"/>
              </a:spcAft>
            </a:pPr>
            <a:endParaRPr lang="en-GB" sz="1200" dirty="0">
              <a:solidFill>
                <a:srgbClr val="0F5494"/>
              </a:solidFill>
              <a:latin typeface="Verdana" pitchFamily="34" charset="0"/>
            </a:endParaRPr>
          </a:p>
        </p:txBody>
      </p:sp>
      <p:sp>
        <p:nvSpPr>
          <p:cNvPr id="6" name="Right Arrow 5"/>
          <p:cNvSpPr/>
          <p:nvPr/>
        </p:nvSpPr>
        <p:spPr bwMode="auto">
          <a:xfrm>
            <a:off x="6308263" y="1370136"/>
            <a:ext cx="2736966" cy="1383837"/>
          </a:xfrm>
          <a:prstGeom prst="rightArrow">
            <a:avLst/>
          </a:prstGeom>
          <a:solidFill>
            <a:schemeClr val="accent1">
              <a:lumMod val="75000"/>
            </a:schemeClr>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r>
              <a:rPr lang="fr-BE" sz="1200" dirty="0">
                <a:solidFill>
                  <a:schemeClr val="bg1"/>
                </a:solidFill>
                <a:latin typeface="Verdana" pitchFamily="34" charset="0"/>
              </a:rPr>
              <a:t>            </a:t>
            </a:r>
            <a:r>
              <a:rPr lang="fr-BE" sz="1600" dirty="0">
                <a:solidFill>
                  <a:schemeClr val="bg1"/>
                </a:solidFill>
                <a:latin typeface="Verdana" pitchFamily="34" charset="0"/>
              </a:rPr>
              <a:t>More Impact</a:t>
            </a:r>
            <a:endParaRPr lang="en-GB" sz="1200" dirty="0">
              <a:solidFill>
                <a:schemeClr val="bg1"/>
              </a:solidFill>
              <a:latin typeface="Verdana" pitchFamily="34" charset="0"/>
            </a:endParaRPr>
          </a:p>
        </p:txBody>
      </p:sp>
      <p:sp>
        <p:nvSpPr>
          <p:cNvPr id="7" name="Right Arrow 6"/>
          <p:cNvSpPr/>
          <p:nvPr/>
        </p:nvSpPr>
        <p:spPr bwMode="auto">
          <a:xfrm>
            <a:off x="4589540" y="1356655"/>
            <a:ext cx="2295449" cy="1383837"/>
          </a:xfrm>
          <a:prstGeom prst="rightArrow">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r>
              <a:rPr lang="fr-BE" sz="1600" dirty="0" err="1">
                <a:solidFill>
                  <a:schemeClr val="bg1"/>
                </a:solidFill>
              </a:rPr>
              <a:t>Better</a:t>
            </a:r>
            <a:r>
              <a:rPr lang="fr-BE" sz="1600" dirty="0">
                <a:solidFill>
                  <a:schemeClr val="bg1"/>
                </a:solidFill>
              </a:rPr>
              <a:t> </a:t>
            </a:r>
            <a:r>
              <a:rPr lang="fr-BE" sz="1600" dirty="0" smtClean="0">
                <a:solidFill>
                  <a:schemeClr val="bg1"/>
                </a:solidFill>
              </a:rPr>
              <a:t>C&amp;D&amp;E</a:t>
            </a:r>
            <a:endParaRPr lang="en-GB" sz="1600" dirty="0">
              <a:solidFill>
                <a:schemeClr val="bg1"/>
              </a:solidFill>
            </a:endParaRPr>
          </a:p>
        </p:txBody>
      </p:sp>
      <p:sp>
        <p:nvSpPr>
          <p:cNvPr id="8" name="TextBox 7"/>
          <p:cNvSpPr txBox="1"/>
          <p:nvPr/>
        </p:nvSpPr>
        <p:spPr>
          <a:xfrm>
            <a:off x="7639665" y="301752"/>
            <a:ext cx="4247535" cy="461665"/>
          </a:xfrm>
          <a:prstGeom prst="rect">
            <a:avLst/>
          </a:prstGeom>
          <a:noFill/>
        </p:spPr>
        <p:txBody>
          <a:bodyPr wrap="square" rtlCol="0">
            <a:spAutoFit/>
          </a:bodyPr>
          <a:lstStyle/>
          <a:p>
            <a:pPr algn="ctr"/>
            <a:r>
              <a:rPr lang="en-GB" sz="2400" dirty="0" smtClean="0">
                <a:solidFill>
                  <a:schemeClr val="bg1"/>
                </a:solidFill>
              </a:rPr>
              <a:t>C&amp;D&amp;E in Horizon Europe</a:t>
            </a:r>
            <a:endParaRPr lang="en-GB" sz="2400" dirty="0">
              <a:solidFill>
                <a:schemeClr val="bg1"/>
              </a:solidFill>
            </a:endParaRPr>
          </a:p>
        </p:txBody>
      </p:sp>
    </p:spTree>
    <p:extLst>
      <p:ext uri="{BB962C8B-B14F-4D97-AF65-F5344CB8AC3E}">
        <p14:creationId xmlns:p14="http://schemas.microsoft.com/office/powerpoint/2010/main" val="2117334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93" y="1866317"/>
            <a:ext cx="10972800" cy="4138863"/>
          </a:xfrm>
        </p:spPr>
        <p:txBody>
          <a:bodyPr/>
          <a:lstStyle/>
          <a:p>
            <a:pPr>
              <a:lnSpc>
                <a:spcPct val="150000"/>
              </a:lnSpc>
              <a:buClr>
                <a:srgbClr val="002D86"/>
              </a:buClr>
            </a:pPr>
            <a:r>
              <a:rPr lang="fr-BE" sz="2400" i="0" dirty="0" smtClean="0">
                <a:latin typeface="Calibri" panose="020F0502020204030204" pitchFamily="34" charset="0"/>
                <a:cs typeface="Calibri" panose="020F0502020204030204" pitchFamily="34" charset="0"/>
              </a:rPr>
              <a:t>Focus on </a:t>
            </a:r>
            <a:r>
              <a:rPr lang="fr-BE" sz="2400" i="0" dirty="0" err="1" smtClean="0">
                <a:latin typeface="Calibri" panose="020F0502020204030204" pitchFamily="34" charset="0"/>
                <a:cs typeface="Calibri" panose="020F0502020204030204" pitchFamily="34" charset="0"/>
              </a:rPr>
              <a:t>strengthening</a:t>
            </a:r>
            <a:r>
              <a:rPr lang="fr-BE" sz="2400" i="0" dirty="0" smtClean="0">
                <a:latin typeface="Calibri" panose="020F0502020204030204" pitchFamily="34" charset="0"/>
                <a:cs typeface="Calibri" panose="020F0502020204030204" pitchFamily="34" charset="0"/>
              </a:rPr>
              <a:t> the </a:t>
            </a:r>
            <a:r>
              <a:rPr lang="fr-BE" sz="2400" i="0" dirty="0" err="1" smtClean="0">
                <a:latin typeface="Calibri" panose="020F0502020204030204" pitchFamily="34" charset="0"/>
                <a:cs typeface="Calibri" panose="020F0502020204030204" pitchFamily="34" charset="0"/>
              </a:rPr>
              <a:t>link</a:t>
            </a:r>
            <a:r>
              <a:rPr lang="fr-BE" sz="2400" i="0" dirty="0" smtClean="0">
                <a:latin typeface="Calibri" panose="020F0502020204030204" pitchFamily="34" charset="0"/>
                <a:cs typeface="Calibri" panose="020F0502020204030204" pitchFamily="34" charset="0"/>
              </a:rPr>
              <a:t> </a:t>
            </a:r>
            <a:r>
              <a:rPr lang="fr-BE" sz="2400" i="0" dirty="0" err="1" smtClean="0">
                <a:latin typeface="Calibri" panose="020F0502020204030204" pitchFamily="34" charset="0"/>
                <a:cs typeface="Calibri" panose="020F0502020204030204" pitchFamily="34" charset="0"/>
              </a:rPr>
              <a:t>between</a:t>
            </a:r>
            <a:r>
              <a:rPr lang="fr-BE" sz="2400" i="0" dirty="0" smtClean="0">
                <a:latin typeface="Calibri" panose="020F0502020204030204" pitchFamily="34" charset="0"/>
                <a:cs typeface="Calibri" panose="020F0502020204030204" pitchFamily="34" charset="0"/>
              </a:rPr>
              <a:t> science and society</a:t>
            </a:r>
          </a:p>
          <a:p>
            <a:pPr>
              <a:lnSpc>
                <a:spcPct val="150000"/>
              </a:lnSpc>
              <a:buClr>
                <a:srgbClr val="002D86"/>
              </a:buClr>
            </a:pPr>
            <a:r>
              <a:rPr lang="fr-BE" sz="2400" i="0" dirty="0" err="1" smtClean="0">
                <a:latin typeface="Calibri" panose="020F0502020204030204" pitchFamily="34" charset="0"/>
                <a:cs typeface="Calibri" panose="020F0502020204030204" pitchFamily="34" charset="0"/>
              </a:rPr>
              <a:t>Outreach</a:t>
            </a:r>
            <a:r>
              <a:rPr lang="fr-BE" sz="2400" i="0" dirty="0" smtClean="0">
                <a:latin typeface="Calibri" panose="020F0502020204030204" pitchFamily="34" charset="0"/>
                <a:cs typeface="Calibri" panose="020F0502020204030204" pitchFamily="34" charset="0"/>
              </a:rPr>
              <a:t> </a:t>
            </a:r>
            <a:r>
              <a:rPr lang="fr-BE" sz="2400" i="0" dirty="0" err="1" smtClean="0">
                <a:latin typeface="Calibri" panose="020F0502020204030204" pitchFamily="34" charset="0"/>
                <a:cs typeface="Calibri" panose="020F0502020204030204" pitchFamily="34" charset="0"/>
              </a:rPr>
              <a:t>activities</a:t>
            </a:r>
            <a:r>
              <a:rPr lang="fr-BE" sz="2400" i="0" dirty="0" smtClean="0">
                <a:latin typeface="Calibri" panose="020F0502020204030204" pitchFamily="34" charset="0"/>
                <a:cs typeface="Calibri" panose="020F0502020204030204" pitchFamily="34" charset="0"/>
              </a:rPr>
              <a:t> </a:t>
            </a:r>
            <a:r>
              <a:rPr lang="fr-BE" sz="2400" i="0" dirty="0" err="1" smtClean="0">
                <a:latin typeface="Calibri" panose="020F0502020204030204" pitchFamily="34" charset="0"/>
                <a:cs typeface="Calibri" panose="020F0502020204030204" pitchFamily="34" charset="0"/>
              </a:rPr>
              <a:t>addressing</a:t>
            </a:r>
            <a:r>
              <a:rPr lang="fr-BE" sz="2400" i="0" dirty="0" smtClean="0">
                <a:latin typeface="Calibri" panose="020F0502020204030204" pitchFamily="34" charset="0"/>
                <a:cs typeface="Calibri" panose="020F0502020204030204" pitchFamily="34" charset="0"/>
              </a:rPr>
              <a:t> </a:t>
            </a:r>
            <a:r>
              <a:rPr lang="fr-BE" sz="2400" i="0" dirty="0" err="1" smtClean="0">
                <a:latin typeface="Calibri" panose="020F0502020204030204" pitchFamily="34" charset="0"/>
                <a:cs typeface="Calibri" panose="020F0502020204030204" pitchFamily="34" charset="0"/>
              </a:rPr>
              <a:t>novelties</a:t>
            </a:r>
            <a:r>
              <a:rPr lang="fr-BE" sz="2400" i="0" dirty="0" smtClean="0">
                <a:latin typeface="Calibri" panose="020F0502020204030204" pitchFamily="34" charset="0"/>
                <a:cs typeface="Calibri" panose="020F0502020204030204" pitchFamily="34" charset="0"/>
              </a:rPr>
              <a:t> of Horizon Europe</a:t>
            </a:r>
          </a:p>
          <a:p>
            <a:pPr>
              <a:lnSpc>
                <a:spcPct val="150000"/>
              </a:lnSpc>
              <a:buClr>
                <a:srgbClr val="002D86"/>
              </a:buClr>
            </a:pPr>
            <a:r>
              <a:rPr lang="fr-BE" sz="2400" i="0" dirty="0" err="1" smtClean="0">
                <a:latin typeface="Calibri" panose="020F0502020204030204" pitchFamily="34" charset="0"/>
                <a:cs typeface="Calibri" panose="020F0502020204030204" pitchFamily="34" charset="0"/>
              </a:rPr>
              <a:t>Enhanced</a:t>
            </a:r>
            <a:r>
              <a:rPr lang="fr-BE" sz="2400" i="0" dirty="0" smtClean="0">
                <a:latin typeface="Calibri" panose="020F0502020204030204" pitchFamily="34" charset="0"/>
                <a:cs typeface="Calibri" panose="020F0502020204030204" pitchFamily="34" charset="0"/>
              </a:rPr>
              <a:t> communication </a:t>
            </a:r>
            <a:r>
              <a:rPr lang="fr-BE" sz="2400" i="0" dirty="0" err="1" smtClean="0">
                <a:latin typeface="Calibri" panose="020F0502020204030204" pitchFamily="34" charset="0"/>
                <a:cs typeface="Calibri" panose="020F0502020204030204" pitchFamily="34" charset="0"/>
              </a:rPr>
              <a:t>with</a:t>
            </a:r>
            <a:r>
              <a:rPr lang="fr-BE" sz="2400" i="0" dirty="0" smtClean="0">
                <a:latin typeface="Calibri" panose="020F0502020204030204" pitchFamily="34" charset="0"/>
                <a:cs typeface="Calibri" panose="020F0502020204030204" pitchFamily="34" charset="0"/>
              </a:rPr>
              <a:t> National Contact Points (</a:t>
            </a:r>
            <a:r>
              <a:rPr lang="fr-BE" sz="2400" i="0" dirty="0" err="1" smtClean="0">
                <a:latin typeface="Calibri" panose="020F0502020204030204" pitchFamily="34" charset="0"/>
                <a:cs typeface="Calibri" panose="020F0502020204030204" pitchFamily="34" charset="0"/>
              </a:rPr>
              <a:t>NCPs</a:t>
            </a:r>
            <a:r>
              <a:rPr lang="fr-BE" sz="2400" i="0" dirty="0" smtClean="0">
                <a:latin typeface="Calibri" panose="020F0502020204030204" pitchFamily="34" charset="0"/>
                <a:cs typeface="Calibri" panose="020F0502020204030204" pitchFamily="34" charset="0"/>
              </a:rPr>
              <a:t>) </a:t>
            </a:r>
          </a:p>
          <a:p>
            <a:pPr>
              <a:lnSpc>
                <a:spcPct val="150000"/>
              </a:lnSpc>
              <a:buClr>
                <a:srgbClr val="002D86"/>
              </a:buClr>
            </a:pPr>
            <a:r>
              <a:rPr lang="fr-BE" sz="2400" i="0" dirty="0" err="1">
                <a:latin typeface="Calibri" panose="020F0502020204030204" pitchFamily="34" charset="0"/>
                <a:cs typeface="Calibri" panose="020F0502020204030204" pitchFamily="34" charset="0"/>
              </a:rPr>
              <a:t>Enhanced</a:t>
            </a:r>
            <a:r>
              <a:rPr lang="fr-BE" sz="2400" i="0" dirty="0">
                <a:latin typeface="Calibri" panose="020F0502020204030204" pitchFamily="34" charset="0"/>
                <a:cs typeface="Calibri" panose="020F0502020204030204" pitchFamily="34" charset="0"/>
              </a:rPr>
              <a:t> </a:t>
            </a:r>
            <a:r>
              <a:rPr lang="fr-BE" sz="2400" i="0" dirty="0" err="1">
                <a:latin typeface="Calibri" panose="020F0502020204030204" pitchFamily="34" charset="0"/>
                <a:cs typeface="Calibri" panose="020F0502020204030204" pitchFamily="34" charset="0"/>
              </a:rPr>
              <a:t>reporting</a:t>
            </a:r>
            <a:r>
              <a:rPr lang="fr-BE" sz="2400" i="0" dirty="0">
                <a:latin typeface="Calibri" panose="020F0502020204030204" pitchFamily="34" charset="0"/>
                <a:cs typeface="Calibri" panose="020F0502020204030204" pitchFamily="34" charset="0"/>
              </a:rPr>
              <a:t> and data collection </a:t>
            </a:r>
            <a:r>
              <a:rPr lang="fr-BE" sz="2400" i="0" dirty="0" smtClean="0">
                <a:latin typeface="Calibri" panose="020F0502020204030204" pitchFamily="34" charset="0"/>
                <a:cs typeface="Calibri" panose="020F0502020204030204" pitchFamily="34" charset="0"/>
              </a:rPr>
              <a:t>for </a:t>
            </a:r>
            <a:r>
              <a:rPr lang="fr-BE" sz="2400" i="0" dirty="0" err="1" smtClean="0">
                <a:latin typeface="Calibri" panose="020F0502020204030204" pitchFamily="34" charset="0"/>
                <a:cs typeface="Calibri" panose="020F0502020204030204" pitchFamily="34" charset="0"/>
              </a:rPr>
              <a:t>supporting</a:t>
            </a:r>
            <a:r>
              <a:rPr lang="fr-BE" sz="2400" i="0" dirty="0" smtClean="0">
                <a:latin typeface="Calibri" panose="020F0502020204030204" pitchFamily="34" charset="0"/>
                <a:cs typeface="Calibri" panose="020F0502020204030204" pitchFamily="34" charset="0"/>
              </a:rPr>
              <a:t> the </a:t>
            </a:r>
            <a:r>
              <a:rPr lang="fr-BE" sz="2400" i="0" dirty="0">
                <a:latin typeface="Calibri" panose="020F0502020204030204" pitchFamily="34" charset="0"/>
                <a:cs typeface="Calibri" panose="020F0502020204030204" pitchFamily="34" charset="0"/>
              </a:rPr>
              <a:t>D&amp;E </a:t>
            </a:r>
            <a:r>
              <a:rPr lang="fr-BE" sz="2400" i="0" dirty="0" smtClean="0">
                <a:latin typeface="Calibri" panose="020F0502020204030204" pitchFamily="34" charset="0"/>
                <a:cs typeface="Calibri" panose="020F0502020204030204" pitchFamily="34" charset="0"/>
              </a:rPr>
              <a:t>objectives</a:t>
            </a:r>
          </a:p>
          <a:p>
            <a:pPr>
              <a:lnSpc>
                <a:spcPct val="150000"/>
              </a:lnSpc>
              <a:buClr>
                <a:srgbClr val="002D86"/>
              </a:buClr>
            </a:pPr>
            <a:r>
              <a:rPr lang="en-US" sz="2400" i="0" dirty="0">
                <a:latin typeface="Calibri" panose="020F0502020204030204" pitchFamily="34" charset="0"/>
                <a:cs typeface="Calibri" panose="020F0502020204030204" pitchFamily="34" charset="0"/>
              </a:rPr>
              <a:t>Introducing a feedback to policy framework for translating R&amp;I results into policy making &amp; programming </a:t>
            </a:r>
          </a:p>
          <a:p>
            <a:pPr marL="0" indent="0">
              <a:lnSpc>
                <a:spcPct val="150000"/>
              </a:lnSpc>
              <a:buClr>
                <a:srgbClr val="002D86"/>
              </a:buClr>
              <a:buNone/>
            </a:pPr>
            <a:endParaRPr lang="fr-BE" sz="2400" i="0" dirty="0" smtClean="0">
              <a:latin typeface="Calibri" panose="020F0502020204030204" pitchFamily="34" charset="0"/>
              <a:cs typeface="Calibri" panose="020F0502020204030204" pitchFamily="34" charset="0"/>
            </a:endParaRPr>
          </a:p>
          <a:p>
            <a:pPr>
              <a:buClr>
                <a:srgbClr val="002D86"/>
              </a:buClr>
            </a:pPr>
            <a:endParaRPr lang="fr-BE" sz="2400" i="0" dirty="0">
              <a:latin typeface="Calibri" panose="020F0502020204030204" pitchFamily="34" charset="0"/>
              <a:cs typeface="Calibri" panose="020F0502020204030204" pitchFamily="34" charset="0"/>
            </a:endParaRPr>
          </a:p>
          <a:p>
            <a:pPr marL="0" indent="0">
              <a:buClr>
                <a:srgbClr val="002D86"/>
              </a:buClr>
              <a:buNone/>
            </a:pPr>
            <a:endParaRPr lang="en-US" sz="2400" i="0" dirty="0">
              <a:latin typeface="Calibri" panose="020F0502020204030204" pitchFamily="34" charset="0"/>
              <a:cs typeface="Calibri" panose="020F0502020204030204" pitchFamily="34" charset="0"/>
            </a:endParaRPr>
          </a:p>
        </p:txBody>
      </p:sp>
      <p:sp>
        <p:nvSpPr>
          <p:cNvPr id="4" name="TextBox 3"/>
          <p:cNvSpPr txBox="1"/>
          <p:nvPr/>
        </p:nvSpPr>
        <p:spPr>
          <a:xfrm>
            <a:off x="7891272" y="110023"/>
            <a:ext cx="3995928" cy="830997"/>
          </a:xfrm>
          <a:prstGeom prst="rect">
            <a:avLst/>
          </a:prstGeom>
          <a:noFill/>
        </p:spPr>
        <p:txBody>
          <a:bodyPr wrap="square" rtlCol="0">
            <a:spAutoFit/>
          </a:bodyPr>
          <a:lstStyle/>
          <a:p>
            <a:pPr algn="ctr"/>
            <a:r>
              <a:rPr lang="en-GB" sz="2400" dirty="0" smtClean="0">
                <a:solidFill>
                  <a:schemeClr val="bg1"/>
                </a:solidFill>
              </a:rPr>
              <a:t>C&amp;D&amp;E orientations in Horizon Europe</a:t>
            </a:r>
            <a:endParaRPr lang="en-GB" sz="2400" dirty="0">
              <a:solidFill>
                <a:schemeClr val="bg1"/>
              </a:solidFill>
            </a:endParaRPr>
          </a:p>
        </p:txBody>
      </p:sp>
    </p:spTree>
    <p:extLst>
      <p:ext uri="{BB962C8B-B14F-4D97-AF65-F5344CB8AC3E}">
        <p14:creationId xmlns:p14="http://schemas.microsoft.com/office/powerpoint/2010/main" val="3929655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34030"/>
            <a:ext cx="10972800" cy="4140367"/>
          </a:xfrm>
        </p:spPr>
        <p:txBody>
          <a:bodyPr/>
          <a:lstStyle/>
          <a:p>
            <a:pPr marL="342900" lvl="0" indent="-342900" algn="just">
              <a:lnSpc>
                <a:spcPct val="150000"/>
              </a:lnSpc>
              <a:buClr>
                <a:srgbClr val="0F5494"/>
              </a:buClr>
              <a:buFont typeface="Arial" pitchFamily="34" charset="0"/>
              <a:buChar char="•"/>
            </a:pPr>
            <a:r>
              <a:rPr lang="en-US" sz="2400" i="0" dirty="0" smtClean="0">
                <a:latin typeface="Calibri" panose="020F0502020204030204" pitchFamily="34" charset="0"/>
                <a:cs typeface="Calibri" panose="020F0502020204030204" pitchFamily="34" charset="0"/>
              </a:rPr>
              <a:t>Encouraging third </a:t>
            </a:r>
            <a:r>
              <a:rPr lang="en-US" sz="2400" i="0" dirty="0">
                <a:latin typeface="Calibri" panose="020F0502020204030204" pitchFamily="34" charset="0"/>
                <a:cs typeface="Calibri" panose="020F0502020204030204" pitchFamily="34" charset="0"/>
              </a:rPr>
              <a:t>party </a:t>
            </a:r>
            <a:r>
              <a:rPr lang="en-US" sz="2400" i="0" dirty="0" smtClean="0">
                <a:latin typeface="Calibri" panose="020F0502020204030204" pitchFamily="34" charset="0"/>
                <a:cs typeface="Calibri" panose="020F0502020204030204" pitchFamily="34" charset="0"/>
              </a:rPr>
              <a:t>exploitation (where appropriate)</a:t>
            </a:r>
          </a:p>
          <a:p>
            <a:pPr marL="342900" lvl="0" indent="-342900" algn="just">
              <a:lnSpc>
                <a:spcPct val="150000"/>
              </a:lnSpc>
              <a:buClr>
                <a:srgbClr val="0F5494"/>
              </a:buClr>
              <a:buFont typeface="Arial" pitchFamily="34" charset="0"/>
              <a:buChar char="•"/>
            </a:pPr>
            <a:r>
              <a:rPr lang="en-US" sz="2400" i="0" dirty="0" smtClean="0">
                <a:latin typeface="Calibri" panose="020F0502020204030204" pitchFamily="34" charset="0"/>
                <a:cs typeface="Calibri" panose="020F0502020204030204" pitchFamily="34" charset="0"/>
              </a:rPr>
              <a:t>Emphasis </a:t>
            </a:r>
            <a:r>
              <a:rPr lang="en-US" sz="2400" i="0" dirty="0">
                <a:latin typeface="Calibri" panose="020F0502020204030204" pitchFamily="34" charset="0"/>
                <a:cs typeface="Calibri" panose="020F0502020204030204" pitchFamily="34" charset="0"/>
              </a:rPr>
              <a:t>on continuous reporting on D&amp;E (even after the end of the </a:t>
            </a:r>
            <a:r>
              <a:rPr lang="en-US" sz="2400" i="0" dirty="0" smtClean="0">
                <a:latin typeface="Calibri" panose="020F0502020204030204" pitchFamily="34" charset="0"/>
                <a:cs typeface="Calibri" panose="020F0502020204030204" pitchFamily="34" charset="0"/>
              </a:rPr>
              <a:t>project)</a:t>
            </a:r>
          </a:p>
          <a:p>
            <a:pPr marL="342900" lvl="0" indent="-342900" algn="just">
              <a:lnSpc>
                <a:spcPct val="150000"/>
              </a:lnSpc>
              <a:buClr>
                <a:srgbClr val="0F5494"/>
              </a:buClr>
              <a:buFont typeface="Arial" pitchFamily="34" charset="0"/>
              <a:buChar char="•"/>
            </a:pPr>
            <a:r>
              <a:rPr lang="en-US" sz="2400" i="0" dirty="0" smtClean="0">
                <a:latin typeface="Calibri" panose="020F0502020204030204" pitchFamily="34" charset="0"/>
                <a:cs typeface="Calibri" panose="020F0502020204030204" pitchFamily="34" charset="0"/>
              </a:rPr>
              <a:t>Improvements </a:t>
            </a:r>
            <a:r>
              <a:rPr lang="en-US" sz="2400" i="0" dirty="0">
                <a:latin typeface="Calibri" panose="020F0502020204030204" pitchFamily="34" charset="0"/>
                <a:cs typeface="Calibri" panose="020F0502020204030204" pitchFamily="34" charset="0"/>
              </a:rPr>
              <a:t>on the proposal/reporting template to introduce more specific language on D&amp;E </a:t>
            </a:r>
            <a:endParaRPr lang="en-US" sz="2400" i="0" dirty="0" smtClean="0">
              <a:latin typeface="Calibri" panose="020F0502020204030204" pitchFamily="34" charset="0"/>
              <a:cs typeface="Calibri" panose="020F0502020204030204" pitchFamily="34" charset="0"/>
            </a:endParaRPr>
          </a:p>
          <a:p>
            <a:pPr marL="342900" indent="-342900" algn="just">
              <a:lnSpc>
                <a:spcPct val="150000"/>
              </a:lnSpc>
              <a:buClr>
                <a:srgbClr val="0F5494"/>
              </a:buClr>
              <a:buFont typeface="Arial" pitchFamily="34" charset="0"/>
              <a:buChar char="•"/>
            </a:pPr>
            <a:r>
              <a:rPr lang="en-US" sz="2400" i="0" dirty="0">
                <a:latin typeface="Calibri" panose="020F0502020204030204" pitchFamily="34" charset="0"/>
                <a:cs typeface="Calibri" panose="020F0502020204030204" pitchFamily="34" charset="0"/>
              </a:rPr>
              <a:t>Fostering synergies with other EU </a:t>
            </a:r>
            <a:r>
              <a:rPr lang="en-US" sz="2400" i="0" dirty="0" err="1">
                <a:latin typeface="Calibri" panose="020F0502020204030204" pitchFamily="34" charset="0"/>
                <a:cs typeface="Calibri" panose="020F0502020204030204" pitchFamily="34" charset="0"/>
              </a:rPr>
              <a:t>programmes</a:t>
            </a:r>
            <a:r>
              <a:rPr lang="en-US" sz="2400" i="0" dirty="0">
                <a:latin typeface="Calibri" panose="020F0502020204030204" pitchFamily="34" charset="0"/>
                <a:cs typeface="Calibri" panose="020F0502020204030204" pitchFamily="34" charset="0"/>
              </a:rPr>
              <a:t> and </a:t>
            </a:r>
            <a:r>
              <a:rPr lang="en-US" sz="2400" i="0" dirty="0" smtClean="0">
                <a:latin typeface="Calibri" panose="020F0502020204030204" pitchFamily="34" charset="0"/>
                <a:cs typeface="Calibri" panose="020F0502020204030204" pitchFamily="34" charset="0"/>
              </a:rPr>
              <a:t>initiatives</a:t>
            </a:r>
          </a:p>
          <a:p>
            <a:pPr marL="342900" indent="-342900" algn="just">
              <a:lnSpc>
                <a:spcPct val="150000"/>
              </a:lnSpc>
              <a:buClr>
                <a:srgbClr val="0F5494"/>
              </a:buClr>
              <a:buFont typeface="Arial" pitchFamily="34" charset="0"/>
              <a:buChar char="•"/>
            </a:pPr>
            <a:r>
              <a:rPr lang="en-US" sz="2400" i="0" dirty="0" smtClean="0">
                <a:latin typeface="Calibri" panose="020F0502020204030204" pitchFamily="34" charset="0"/>
                <a:cs typeface="Calibri" panose="020F0502020204030204" pitchFamily="34" charset="0"/>
              </a:rPr>
              <a:t>Introducing </a:t>
            </a:r>
            <a:r>
              <a:rPr lang="en-US" sz="2400" i="0" dirty="0">
                <a:latin typeface="Calibri" panose="020F0502020204030204" pitchFamily="34" charset="0"/>
                <a:cs typeface="Calibri" panose="020F0502020204030204" pitchFamily="34" charset="0"/>
              </a:rPr>
              <a:t>incentives for </a:t>
            </a:r>
            <a:r>
              <a:rPr lang="en-US" sz="2400" i="0" dirty="0" smtClean="0">
                <a:latin typeface="Calibri" panose="020F0502020204030204" pitchFamily="34" charset="0"/>
                <a:cs typeface="Calibri" panose="020F0502020204030204" pitchFamily="34" charset="0"/>
              </a:rPr>
              <a:t>exploitation, provide support </a:t>
            </a:r>
            <a:r>
              <a:rPr lang="en-US" sz="2400" i="0" dirty="0">
                <a:latin typeface="Calibri" panose="020F0502020204030204" pitchFamily="34" charset="0"/>
                <a:cs typeface="Calibri" panose="020F0502020204030204" pitchFamily="34" charset="0"/>
              </a:rPr>
              <a:t>to </a:t>
            </a:r>
            <a:r>
              <a:rPr lang="en-US" sz="2400" i="0" dirty="0" smtClean="0">
                <a:latin typeface="Calibri" panose="020F0502020204030204" pitchFamily="34" charset="0"/>
                <a:cs typeface="Calibri" panose="020F0502020204030204" pitchFamily="34" charset="0"/>
              </a:rPr>
              <a:t>beneficiaries </a:t>
            </a:r>
            <a:r>
              <a:rPr lang="en-US" sz="2400" i="0" dirty="0">
                <a:latin typeface="Calibri" panose="020F0502020204030204" pitchFamily="34" charset="0"/>
                <a:cs typeface="Calibri" panose="020F0502020204030204" pitchFamily="34" charset="0"/>
              </a:rPr>
              <a:t>through existing </a:t>
            </a:r>
            <a:r>
              <a:rPr lang="en-US" sz="2400" i="0" dirty="0" smtClean="0">
                <a:latin typeface="Calibri" panose="020F0502020204030204" pitchFamily="34" charset="0"/>
                <a:cs typeface="Calibri" panose="020F0502020204030204" pitchFamily="34" charset="0"/>
              </a:rPr>
              <a:t>tools for increasing the use of their results </a:t>
            </a:r>
            <a:endParaRPr lang="en-US" sz="2400" i="0" dirty="0">
              <a:latin typeface="Calibri" panose="020F0502020204030204" pitchFamily="34" charset="0"/>
              <a:cs typeface="Calibri" panose="020F0502020204030204" pitchFamily="34" charset="0"/>
            </a:endParaRPr>
          </a:p>
          <a:p>
            <a:pPr marL="342900" lvl="0" indent="-342900" algn="just">
              <a:lnSpc>
                <a:spcPct val="150000"/>
              </a:lnSpc>
              <a:buClr>
                <a:srgbClr val="0F5494"/>
              </a:buClr>
              <a:buFont typeface="Arial" pitchFamily="34" charset="0"/>
              <a:buChar char="•"/>
            </a:pPr>
            <a:endParaRPr lang="en-US" sz="2400" i="0" dirty="0">
              <a:latin typeface="Calibri" panose="020F0502020204030204" pitchFamily="34" charset="0"/>
              <a:cs typeface="Calibri" panose="020F0502020204030204" pitchFamily="34" charset="0"/>
            </a:endParaRPr>
          </a:p>
        </p:txBody>
      </p:sp>
      <p:sp>
        <p:nvSpPr>
          <p:cNvPr id="4" name="TextBox 3"/>
          <p:cNvSpPr txBox="1"/>
          <p:nvPr/>
        </p:nvSpPr>
        <p:spPr>
          <a:xfrm>
            <a:off x="7891272" y="110023"/>
            <a:ext cx="3995928" cy="830997"/>
          </a:xfrm>
          <a:prstGeom prst="rect">
            <a:avLst/>
          </a:prstGeom>
          <a:noFill/>
        </p:spPr>
        <p:txBody>
          <a:bodyPr wrap="square" rtlCol="0">
            <a:spAutoFit/>
          </a:bodyPr>
          <a:lstStyle/>
          <a:p>
            <a:pPr algn="ctr"/>
            <a:r>
              <a:rPr lang="en-GB" sz="2400" dirty="0" smtClean="0">
                <a:solidFill>
                  <a:schemeClr val="bg1"/>
                </a:solidFill>
              </a:rPr>
              <a:t>C&amp;D&amp;E orientations in Horizon Europe</a:t>
            </a:r>
            <a:endParaRPr lang="en-GB" sz="2400" dirty="0">
              <a:solidFill>
                <a:schemeClr val="bg1"/>
              </a:solidFill>
            </a:endParaRPr>
          </a:p>
        </p:txBody>
      </p:sp>
    </p:spTree>
    <p:extLst>
      <p:ext uri="{BB962C8B-B14F-4D97-AF65-F5344CB8AC3E}">
        <p14:creationId xmlns:p14="http://schemas.microsoft.com/office/powerpoint/2010/main" val="2539774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88" y="1086038"/>
            <a:ext cx="10972800" cy="936625"/>
          </a:xfrm>
        </p:spPr>
        <p:txBody>
          <a:bodyPr/>
          <a:lstStyle/>
          <a:p>
            <a:pPr algn="ctr"/>
            <a:r>
              <a:rPr lang="fr-BE" sz="2800" dirty="0" err="1" smtClean="0">
                <a:latin typeface="Calibri" panose="020F0502020204030204" pitchFamily="34" charset="0"/>
                <a:cs typeface="Calibri" panose="020F0502020204030204" pitchFamily="34" charset="0"/>
              </a:rPr>
              <a:t>Incentives</a:t>
            </a:r>
            <a:r>
              <a:rPr lang="fr-BE" sz="2800" dirty="0" smtClean="0">
                <a:latin typeface="Calibri" panose="020F0502020204030204" pitchFamily="34" charset="0"/>
                <a:cs typeface="Calibri" panose="020F0502020204030204" pitchFamily="34" charset="0"/>
              </a:rPr>
              <a:t> for exploitation – a </a:t>
            </a:r>
            <a:r>
              <a:rPr lang="fr-BE" sz="2800" dirty="0" err="1" smtClean="0">
                <a:latin typeface="Calibri" panose="020F0502020204030204" pitchFamily="34" charset="0"/>
                <a:cs typeface="Calibri" panose="020F0502020204030204" pitchFamily="34" charset="0"/>
              </a:rPr>
              <a:t>recent</a:t>
            </a:r>
            <a:r>
              <a:rPr lang="fr-BE" sz="2800" dirty="0" smtClean="0">
                <a:latin typeface="Calibri" panose="020F0502020204030204" pitchFamily="34" charset="0"/>
                <a:cs typeface="Calibri" panose="020F0502020204030204" pitchFamily="34" charset="0"/>
              </a:rPr>
              <a:t> </a:t>
            </a:r>
            <a:r>
              <a:rPr lang="fr-BE" sz="2800" dirty="0" err="1" smtClean="0">
                <a:latin typeface="Calibri" panose="020F0502020204030204" pitchFamily="34" charset="0"/>
                <a:cs typeface="Calibri" panose="020F0502020204030204" pitchFamily="34" charset="0"/>
              </a:rPr>
              <a:t>example</a:t>
            </a:r>
            <a:endParaRPr lang="en-US" sz="2800" dirty="0">
              <a:latin typeface="Calibri" panose="020F0502020204030204" pitchFamily="34" charset="0"/>
              <a:cs typeface="Calibri" panose="020F0502020204030204" pitchFamily="34" charset="0"/>
            </a:endParaRPr>
          </a:p>
        </p:txBody>
      </p:sp>
      <p:pic>
        <p:nvPicPr>
          <p:cNvPr id="4"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07704" y="1828636"/>
            <a:ext cx="3320715" cy="4740607"/>
          </a:xfrm>
          <a:prstGeom prst="rect">
            <a:avLst/>
          </a:prstGeom>
          <a:noFill/>
          <a:ln w="9525">
            <a:noFill/>
            <a:miter lim="800000"/>
            <a:headEnd/>
            <a:tailEnd/>
          </a:ln>
        </p:spPr>
      </p:pic>
      <p:sp>
        <p:nvSpPr>
          <p:cNvPr id="5" name="TextBox 4"/>
          <p:cNvSpPr txBox="1"/>
          <p:nvPr/>
        </p:nvSpPr>
        <p:spPr>
          <a:xfrm>
            <a:off x="427703" y="2534653"/>
            <a:ext cx="6454360" cy="3139321"/>
          </a:xfrm>
          <a:prstGeom prst="rect">
            <a:avLst/>
          </a:prstGeom>
          <a:noFill/>
        </p:spPr>
        <p:txBody>
          <a:bodyPr wrap="square" rtlCol="0">
            <a:spAutoFit/>
          </a:bodyPr>
          <a:lstStyle/>
          <a:p>
            <a:r>
              <a:rPr lang="fr-BE" sz="2200" b="1" dirty="0" smtClean="0">
                <a:solidFill>
                  <a:srgbClr val="002D86"/>
                </a:solidFill>
                <a:latin typeface="Calibri" panose="020F0502020204030204" pitchFamily="34" charset="0"/>
                <a:cs typeface="Calibri" panose="020F0502020204030204" pitchFamily="34" charset="0"/>
              </a:rPr>
              <a:t>Horizon Impact </a:t>
            </a:r>
            <a:r>
              <a:rPr lang="fr-BE" sz="2200" b="1" dirty="0" err="1" smtClean="0">
                <a:solidFill>
                  <a:srgbClr val="002D86"/>
                </a:solidFill>
                <a:latin typeface="Calibri" panose="020F0502020204030204" pitchFamily="34" charset="0"/>
                <a:cs typeface="Calibri" panose="020F0502020204030204" pitchFamily="34" charset="0"/>
              </a:rPr>
              <a:t>Award</a:t>
            </a:r>
            <a:r>
              <a:rPr lang="fr-BE" sz="2200" b="1" dirty="0" smtClean="0">
                <a:solidFill>
                  <a:srgbClr val="002D86"/>
                </a:solidFill>
                <a:latin typeface="Calibri" panose="020F0502020204030204" pitchFamily="34" charset="0"/>
                <a:cs typeface="Calibri" panose="020F0502020204030204" pitchFamily="34" charset="0"/>
              </a:rPr>
              <a:t> </a:t>
            </a:r>
            <a:r>
              <a:rPr lang="fr-BE" sz="2200" b="1" dirty="0" err="1" smtClean="0">
                <a:solidFill>
                  <a:srgbClr val="002D86"/>
                </a:solidFill>
                <a:latin typeface="Calibri" panose="020F0502020204030204" pitchFamily="34" charset="0"/>
                <a:cs typeface="Calibri" panose="020F0502020204030204" pitchFamily="34" charset="0"/>
              </a:rPr>
              <a:t>contest</a:t>
            </a:r>
            <a:endParaRPr lang="fr-BE" sz="2200" b="1" dirty="0" smtClean="0">
              <a:solidFill>
                <a:srgbClr val="002D86"/>
              </a:solidFill>
              <a:latin typeface="Calibri" panose="020F0502020204030204" pitchFamily="34" charset="0"/>
              <a:cs typeface="Calibri" panose="020F0502020204030204" pitchFamily="34" charset="0"/>
            </a:endParaRPr>
          </a:p>
          <a:p>
            <a:endParaRPr lang="fr-BE" sz="2200" dirty="0">
              <a:solidFill>
                <a:srgbClr val="002D86"/>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BE" sz="2200" dirty="0" smtClean="0">
                <a:solidFill>
                  <a:srgbClr val="002D86"/>
                </a:solidFill>
                <a:latin typeface="Calibri" panose="020F0502020204030204" pitchFamily="34" charset="0"/>
                <a:cs typeface="Calibri" panose="020F0502020204030204" pitchFamily="34" charset="0"/>
              </a:rPr>
              <a:t>First of </a:t>
            </a:r>
            <a:r>
              <a:rPr lang="fr-BE" sz="2200" dirty="0" err="1" smtClean="0">
                <a:solidFill>
                  <a:srgbClr val="002D86"/>
                </a:solidFill>
                <a:latin typeface="Calibri" panose="020F0502020204030204" pitchFamily="34" charset="0"/>
                <a:cs typeface="Calibri" panose="020F0502020204030204" pitchFamily="34" charset="0"/>
              </a:rPr>
              <a:t>its</a:t>
            </a:r>
            <a:r>
              <a:rPr lang="fr-BE" sz="2200" dirty="0" smtClean="0">
                <a:solidFill>
                  <a:srgbClr val="002D86"/>
                </a:solidFill>
                <a:latin typeface="Calibri" panose="020F0502020204030204" pitchFamily="34" charset="0"/>
                <a:cs typeface="Calibri" panose="020F0502020204030204" pitchFamily="34" charset="0"/>
              </a:rPr>
              <a:t> </a:t>
            </a:r>
            <a:r>
              <a:rPr lang="fr-BE" sz="2200" dirty="0" err="1" smtClean="0">
                <a:solidFill>
                  <a:srgbClr val="002D86"/>
                </a:solidFill>
                <a:latin typeface="Calibri" panose="020F0502020204030204" pitchFamily="34" charset="0"/>
                <a:cs typeface="Calibri" panose="020F0502020204030204" pitchFamily="34" charset="0"/>
              </a:rPr>
              <a:t>kind</a:t>
            </a:r>
            <a:r>
              <a:rPr lang="fr-BE" sz="2200" dirty="0" smtClean="0">
                <a:solidFill>
                  <a:srgbClr val="002D86"/>
                </a:solidFill>
                <a:latin typeface="Calibri" panose="020F0502020204030204" pitchFamily="34" charset="0"/>
                <a:cs typeface="Calibri" panose="020F0502020204030204" pitchFamily="34" charset="0"/>
              </a:rPr>
              <a:t> to </a:t>
            </a:r>
            <a:r>
              <a:rPr lang="fr-BE" sz="2200" dirty="0" err="1" smtClean="0">
                <a:solidFill>
                  <a:srgbClr val="002D86"/>
                </a:solidFill>
                <a:latin typeface="Calibri" panose="020F0502020204030204" pitchFamily="34" charset="0"/>
                <a:cs typeface="Calibri" panose="020F0502020204030204" pitchFamily="34" charset="0"/>
              </a:rPr>
              <a:t>celebrate</a:t>
            </a:r>
            <a:r>
              <a:rPr lang="fr-BE" sz="2200" dirty="0" smtClean="0">
                <a:solidFill>
                  <a:srgbClr val="002D86"/>
                </a:solidFill>
                <a:latin typeface="Calibri" panose="020F0502020204030204" pitchFamily="34" charset="0"/>
                <a:cs typeface="Calibri" panose="020F0502020204030204" pitchFamily="34" charset="0"/>
              </a:rPr>
              <a:t> and </a:t>
            </a:r>
            <a:r>
              <a:rPr lang="fr-BE" sz="2200" dirty="0" err="1" smtClean="0">
                <a:solidFill>
                  <a:srgbClr val="002D86"/>
                </a:solidFill>
                <a:latin typeface="Calibri" panose="020F0502020204030204" pitchFamily="34" charset="0"/>
                <a:cs typeface="Calibri" panose="020F0502020204030204" pitchFamily="34" charset="0"/>
              </a:rPr>
              <a:t>recognise</a:t>
            </a:r>
            <a:r>
              <a:rPr lang="fr-BE" sz="2200" dirty="0" smtClean="0">
                <a:solidFill>
                  <a:srgbClr val="002D86"/>
                </a:solidFill>
                <a:latin typeface="Calibri" panose="020F0502020204030204" pitchFamily="34" charset="0"/>
                <a:cs typeface="Calibri" panose="020F0502020204030204" pitchFamily="34" charset="0"/>
              </a:rPr>
              <a:t> </a:t>
            </a:r>
            <a:r>
              <a:rPr lang="fr-BE" sz="2200" dirty="0" err="1" smtClean="0">
                <a:solidFill>
                  <a:srgbClr val="002D86"/>
                </a:solidFill>
                <a:latin typeface="Calibri" panose="020F0502020204030204" pitchFamily="34" charset="0"/>
                <a:cs typeface="Calibri" panose="020F0502020204030204" pitchFamily="34" charset="0"/>
              </a:rPr>
              <a:t>projects</a:t>
            </a:r>
            <a:r>
              <a:rPr lang="fr-BE" sz="2200" dirty="0" smtClean="0">
                <a:solidFill>
                  <a:srgbClr val="002D86"/>
                </a:solidFill>
                <a:latin typeface="Calibri" panose="020F0502020204030204" pitchFamily="34" charset="0"/>
                <a:cs typeface="Calibri" panose="020F0502020204030204" pitchFamily="34" charset="0"/>
              </a:rPr>
              <a:t> </a:t>
            </a:r>
            <a:r>
              <a:rPr lang="fr-BE" sz="2200" dirty="0" err="1" smtClean="0">
                <a:solidFill>
                  <a:srgbClr val="002D86"/>
                </a:solidFill>
                <a:latin typeface="Calibri" panose="020F0502020204030204" pitchFamily="34" charset="0"/>
                <a:cs typeface="Calibri" panose="020F0502020204030204" pitchFamily="34" charset="0"/>
              </a:rPr>
              <a:t>with</a:t>
            </a:r>
            <a:r>
              <a:rPr lang="fr-BE" sz="2200" dirty="0" smtClean="0">
                <a:solidFill>
                  <a:srgbClr val="002D86"/>
                </a:solidFill>
                <a:latin typeface="Calibri" panose="020F0502020204030204" pitchFamily="34" charset="0"/>
                <a:cs typeface="Calibri" panose="020F0502020204030204" pitchFamily="34" charset="0"/>
              </a:rPr>
              <a:t> </a:t>
            </a:r>
            <a:r>
              <a:rPr lang="fr-BE" sz="2200" dirty="0" err="1" smtClean="0">
                <a:solidFill>
                  <a:srgbClr val="002D86"/>
                </a:solidFill>
                <a:latin typeface="Calibri" panose="020F0502020204030204" pitchFamily="34" charset="0"/>
                <a:cs typeface="Calibri" panose="020F0502020204030204" pitchFamily="34" charset="0"/>
              </a:rPr>
              <a:t>demonstrated</a:t>
            </a:r>
            <a:r>
              <a:rPr lang="fr-BE" sz="2200" dirty="0" smtClean="0">
                <a:solidFill>
                  <a:srgbClr val="002D86"/>
                </a:solidFill>
                <a:latin typeface="Calibri" panose="020F0502020204030204" pitchFamily="34" charset="0"/>
                <a:cs typeface="Calibri" panose="020F0502020204030204" pitchFamily="34" charset="0"/>
              </a:rPr>
              <a:t> impact on society </a:t>
            </a:r>
          </a:p>
          <a:p>
            <a:pPr marL="342900" indent="-342900">
              <a:buFont typeface="Arial" panose="020B0604020202020204" pitchFamily="34" charset="0"/>
              <a:buChar char="•"/>
            </a:pPr>
            <a:endParaRPr lang="fr-BE" sz="2200" dirty="0">
              <a:solidFill>
                <a:srgbClr val="002D86"/>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BE" sz="2200" dirty="0" smtClean="0">
                <a:solidFill>
                  <a:srgbClr val="002D86"/>
                </a:solidFill>
                <a:latin typeface="Calibri" panose="020F0502020204030204" pitchFamily="34" charset="0"/>
                <a:cs typeface="Calibri" panose="020F0502020204030204" pitchFamily="34" charset="0"/>
              </a:rPr>
              <a:t>The </a:t>
            </a:r>
            <a:r>
              <a:rPr lang="fr-BE" sz="2200" dirty="0" err="1" smtClean="0">
                <a:solidFill>
                  <a:srgbClr val="002D86"/>
                </a:solidFill>
                <a:latin typeface="Calibri" panose="020F0502020204030204" pitchFamily="34" charset="0"/>
                <a:cs typeface="Calibri" panose="020F0502020204030204" pitchFamily="34" charset="0"/>
              </a:rPr>
              <a:t>applicants</a:t>
            </a:r>
            <a:r>
              <a:rPr lang="fr-BE" sz="2200" dirty="0" smtClean="0">
                <a:solidFill>
                  <a:srgbClr val="002D86"/>
                </a:solidFill>
                <a:latin typeface="Calibri" panose="020F0502020204030204" pitchFamily="34" charset="0"/>
                <a:cs typeface="Calibri" panose="020F0502020204030204" pitchFamily="34" charset="0"/>
              </a:rPr>
              <a:t> </a:t>
            </a:r>
            <a:r>
              <a:rPr lang="fr-BE" sz="2200" dirty="0" err="1" smtClean="0">
                <a:solidFill>
                  <a:srgbClr val="002D86"/>
                </a:solidFill>
                <a:latin typeface="Calibri" panose="020F0502020204030204" pitchFamily="34" charset="0"/>
                <a:cs typeface="Calibri" panose="020F0502020204030204" pitchFamily="34" charset="0"/>
              </a:rPr>
              <a:t>had</a:t>
            </a:r>
            <a:r>
              <a:rPr lang="fr-BE" sz="2200" dirty="0" smtClean="0">
                <a:solidFill>
                  <a:srgbClr val="002D86"/>
                </a:solidFill>
                <a:latin typeface="Calibri" panose="020F0502020204030204" pitchFamily="34" charset="0"/>
                <a:cs typeface="Calibri" panose="020F0502020204030204" pitchFamily="34" charset="0"/>
              </a:rPr>
              <a:t> to </a:t>
            </a:r>
            <a:r>
              <a:rPr lang="fr-BE" sz="2200" dirty="0" err="1" smtClean="0">
                <a:solidFill>
                  <a:srgbClr val="002D86"/>
                </a:solidFill>
                <a:latin typeface="Calibri" panose="020F0502020204030204" pitchFamily="34" charset="0"/>
                <a:cs typeface="Calibri" panose="020F0502020204030204" pitchFamily="34" charset="0"/>
              </a:rPr>
              <a:t>showcase</a:t>
            </a:r>
            <a:r>
              <a:rPr lang="fr-BE" sz="2200" dirty="0" smtClean="0">
                <a:solidFill>
                  <a:srgbClr val="002D86"/>
                </a:solidFill>
                <a:latin typeface="Calibri" panose="020F0502020204030204" pitchFamily="34" charset="0"/>
                <a:cs typeface="Calibri" panose="020F0502020204030204" pitchFamily="34" charset="0"/>
              </a:rPr>
              <a:t> how </a:t>
            </a:r>
            <a:r>
              <a:rPr lang="fr-BE" sz="2200" dirty="0" err="1" smtClean="0">
                <a:solidFill>
                  <a:srgbClr val="002D86"/>
                </a:solidFill>
                <a:latin typeface="Calibri" panose="020F0502020204030204" pitchFamily="34" charset="0"/>
                <a:cs typeface="Calibri" panose="020F0502020204030204" pitchFamily="34" charset="0"/>
              </a:rPr>
              <a:t>they</a:t>
            </a:r>
            <a:r>
              <a:rPr lang="fr-BE" sz="2200" dirty="0" smtClean="0">
                <a:solidFill>
                  <a:srgbClr val="002D86"/>
                </a:solidFill>
                <a:latin typeface="Calibri" panose="020F0502020204030204" pitchFamily="34" charset="0"/>
                <a:cs typeface="Calibri" panose="020F0502020204030204" pitchFamily="34" charset="0"/>
              </a:rPr>
              <a:t> </a:t>
            </a:r>
            <a:r>
              <a:rPr lang="fr-BE" sz="2200" dirty="0" err="1" smtClean="0">
                <a:solidFill>
                  <a:srgbClr val="002D86"/>
                </a:solidFill>
                <a:latin typeface="Calibri" panose="020F0502020204030204" pitchFamily="34" charset="0"/>
                <a:cs typeface="Calibri" panose="020F0502020204030204" pitchFamily="34" charset="0"/>
              </a:rPr>
              <a:t>transformed</a:t>
            </a:r>
            <a:r>
              <a:rPr lang="fr-BE" sz="2200" dirty="0" smtClean="0">
                <a:solidFill>
                  <a:srgbClr val="002D86"/>
                </a:solidFill>
                <a:latin typeface="Calibri" panose="020F0502020204030204" pitchFamily="34" charset="0"/>
                <a:cs typeface="Calibri" panose="020F0502020204030204" pitchFamily="34" charset="0"/>
              </a:rPr>
              <a:t> </a:t>
            </a:r>
            <a:r>
              <a:rPr lang="fr-BE" sz="2200" dirty="0" err="1" smtClean="0">
                <a:solidFill>
                  <a:srgbClr val="002D86"/>
                </a:solidFill>
                <a:latin typeface="Calibri" panose="020F0502020204030204" pitchFamily="34" charset="0"/>
                <a:cs typeface="Calibri" panose="020F0502020204030204" pitchFamily="34" charset="0"/>
              </a:rPr>
              <a:t>their</a:t>
            </a:r>
            <a:r>
              <a:rPr lang="fr-BE" sz="2200" dirty="0" smtClean="0">
                <a:solidFill>
                  <a:srgbClr val="002D86"/>
                </a:solidFill>
                <a:latin typeface="Calibri" panose="020F0502020204030204" pitchFamily="34" charset="0"/>
                <a:cs typeface="Calibri" panose="020F0502020204030204" pitchFamily="34" charset="0"/>
              </a:rPr>
              <a:t> </a:t>
            </a:r>
            <a:r>
              <a:rPr lang="fr-BE" sz="2200" dirty="0" err="1" smtClean="0">
                <a:solidFill>
                  <a:srgbClr val="002D86"/>
                </a:solidFill>
                <a:latin typeface="Calibri" panose="020F0502020204030204" pitchFamily="34" charset="0"/>
                <a:cs typeface="Calibri" panose="020F0502020204030204" pitchFamily="34" charset="0"/>
              </a:rPr>
              <a:t>results</a:t>
            </a:r>
            <a:r>
              <a:rPr lang="fr-BE" sz="2200" dirty="0" smtClean="0">
                <a:solidFill>
                  <a:srgbClr val="002D86"/>
                </a:solidFill>
                <a:latin typeface="Calibri" panose="020F0502020204030204" pitchFamily="34" charset="0"/>
                <a:cs typeface="Calibri" panose="020F0502020204030204" pitchFamily="34" charset="0"/>
              </a:rPr>
              <a:t> </a:t>
            </a:r>
            <a:r>
              <a:rPr lang="fr-BE" sz="2200" dirty="0" err="1" smtClean="0">
                <a:solidFill>
                  <a:srgbClr val="002D86"/>
                </a:solidFill>
                <a:latin typeface="Calibri" panose="020F0502020204030204" pitchFamily="34" charset="0"/>
                <a:cs typeface="Calibri" panose="020F0502020204030204" pitchFamily="34" charset="0"/>
              </a:rPr>
              <a:t>into</a:t>
            </a:r>
            <a:r>
              <a:rPr lang="fr-BE" sz="2200" dirty="0" smtClean="0">
                <a:solidFill>
                  <a:srgbClr val="002D86"/>
                </a:solidFill>
                <a:latin typeface="Calibri" panose="020F0502020204030204" pitchFamily="34" charset="0"/>
                <a:cs typeface="Calibri" panose="020F0502020204030204" pitchFamily="34" charset="0"/>
              </a:rPr>
              <a:t> </a:t>
            </a:r>
            <a:r>
              <a:rPr lang="fr-BE" sz="2200" dirty="0" err="1" smtClean="0">
                <a:solidFill>
                  <a:srgbClr val="002D86"/>
                </a:solidFill>
                <a:latin typeface="Calibri" panose="020F0502020204030204" pitchFamily="34" charset="0"/>
                <a:cs typeface="Calibri" panose="020F0502020204030204" pitchFamily="34" charset="0"/>
              </a:rPr>
              <a:t>concrete</a:t>
            </a:r>
            <a:r>
              <a:rPr lang="fr-BE" sz="2200" dirty="0" smtClean="0">
                <a:solidFill>
                  <a:srgbClr val="002D86"/>
                </a:solidFill>
                <a:latin typeface="Calibri" panose="020F0502020204030204" pitchFamily="34" charset="0"/>
                <a:cs typeface="Calibri" panose="020F0502020204030204" pitchFamily="34" charset="0"/>
              </a:rPr>
              <a:t> </a:t>
            </a:r>
            <a:r>
              <a:rPr lang="fr-BE" sz="2200" dirty="0" err="1" smtClean="0">
                <a:solidFill>
                  <a:srgbClr val="002D86"/>
                </a:solidFill>
                <a:latin typeface="Calibri" panose="020F0502020204030204" pitchFamily="34" charset="0"/>
                <a:cs typeface="Calibri" panose="020F0502020204030204" pitchFamily="34" charset="0"/>
              </a:rPr>
              <a:t>outcome</a:t>
            </a:r>
            <a:r>
              <a:rPr lang="fr-BE" sz="2200" dirty="0" smtClean="0">
                <a:solidFill>
                  <a:srgbClr val="002D86"/>
                </a:solidFill>
                <a:latin typeface="Calibri" panose="020F0502020204030204" pitchFamily="34" charset="0"/>
                <a:cs typeface="Calibri" panose="020F0502020204030204" pitchFamily="34" charset="0"/>
              </a:rPr>
              <a:t> </a:t>
            </a:r>
          </a:p>
          <a:p>
            <a:endParaRPr lang="fr-BE" sz="22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p:txBody>
      </p:sp>
      <p:sp>
        <p:nvSpPr>
          <p:cNvPr id="6" name="TextBox 5"/>
          <p:cNvSpPr txBox="1"/>
          <p:nvPr/>
        </p:nvSpPr>
        <p:spPr>
          <a:xfrm>
            <a:off x="7891272" y="110023"/>
            <a:ext cx="3995928" cy="830997"/>
          </a:xfrm>
          <a:prstGeom prst="rect">
            <a:avLst/>
          </a:prstGeom>
          <a:noFill/>
        </p:spPr>
        <p:txBody>
          <a:bodyPr wrap="square" rtlCol="0">
            <a:spAutoFit/>
          </a:bodyPr>
          <a:lstStyle/>
          <a:p>
            <a:pPr algn="ctr"/>
            <a:r>
              <a:rPr lang="en-GB" sz="2400" dirty="0" smtClean="0">
                <a:solidFill>
                  <a:schemeClr val="bg1"/>
                </a:solidFill>
              </a:rPr>
              <a:t>C&amp;D&amp;E orientations in Horizon Europe</a:t>
            </a:r>
            <a:endParaRPr lang="en-GB" sz="2400" dirty="0">
              <a:solidFill>
                <a:schemeClr val="bg1"/>
              </a:solidFill>
            </a:endParaRPr>
          </a:p>
        </p:txBody>
      </p:sp>
    </p:spTree>
    <p:extLst>
      <p:ext uri="{BB962C8B-B14F-4D97-AF65-F5344CB8AC3E}">
        <p14:creationId xmlns:p14="http://schemas.microsoft.com/office/powerpoint/2010/main" val="2212667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01394"/>
            <a:ext cx="10972800" cy="936625"/>
          </a:xfrm>
        </p:spPr>
        <p:txBody>
          <a:bodyPr/>
          <a:lstStyle/>
          <a:p>
            <a:r>
              <a:rPr lang="fr-BE" sz="2800" dirty="0" err="1" smtClean="0">
                <a:latin typeface="Calibri" panose="020F0502020204030204" pitchFamily="34" charset="0"/>
                <a:cs typeface="Calibri" panose="020F0502020204030204" pitchFamily="34" charset="0"/>
              </a:rPr>
              <a:t>Enhanced</a:t>
            </a:r>
            <a:r>
              <a:rPr lang="fr-BE" sz="2800" dirty="0" smtClean="0">
                <a:latin typeface="Calibri" panose="020F0502020204030204" pitchFamily="34" charset="0"/>
                <a:cs typeface="Calibri" panose="020F0502020204030204" pitchFamily="34" charset="0"/>
              </a:rPr>
              <a:t> D&amp;E support to beneficiaries – a new initiative </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24465" y="1892968"/>
            <a:ext cx="11562735" cy="3550909"/>
          </a:xfrm>
        </p:spPr>
        <p:txBody>
          <a:bodyPr/>
          <a:lstStyle/>
          <a:p>
            <a:endParaRPr lang="en-US" sz="2200" i="0" dirty="0" smtClean="0">
              <a:latin typeface="Calibri" panose="020F0502020204030204" pitchFamily="34" charset="0"/>
              <a:cs typeface="Calibri" panose="020F0502020204030204" pitchFamily="34" charset="0"/>
            </a:endParaRPr>
          </a:p>
          <a:p>
            <a:r>
              <a:rPr lang="fr-BE" sz="2800" b="1" i="0" dirty="0" smtClean="0">
                <a:latin typeface="Calibri" panose="020F0502020204030204" pitchFamily="34" charset="0"/>
                <a:cs typeface="Calibri" panose="020F0502020204030204" pitchFamily="34" charset="0"/>
              </a:rPr>
              <a:t>Horizon </a:t>
            </a:r>
            <a:r>
              <a:rPr lang="fr-BE" sz="2800" b="1" i="0" dirty="0" err="1" smtClean="0">
                <a:latin typeface="Calibri" panose="020F0502020204030204" pitchFamily="34" charset="0"/>
                <a:cs typeface="Calibri" panose="020F0502020204030204" pitchFamily="34" charset="0"/>
              </a:rPr>
              <a:t>Results</a:t>
            </a:r>
            <a:r>
              <a:rPr lang="fr-BE" sz="2800" b="1" i="0" dirty="0" smtClean="0">
                <a:latin typeface="Calibri" panose="020F0502020204030204" pitchFamily="34" charset="0"/>
                <a:cs typeface="Calibri" panose="020F0502020204030204" pitchFamily="34" charset="0"/>
              </a:rPr>
              <a:t> Platform</a:t>
            </a:r>
            <a:endParaRPr lang="en-US" sz="2800" b="1" i="0" dirty="0">
              <a:latin typeface="Calibri" panose="020F0502020204030204" pitchFamily="34" charset="0"/>
              <a:cs typeface="Calibri" panose="020F0502020204030204" pitchFamily="34" charset="0"/>
            </a:endParaRPr>
          </a:p>
          <a:p>
            <a:endParaRPr lang="en-US" sz="1600" i="0" dirty="0" smtClean="0">
              <a:latin typeface="Calibri" panose="020F0502020204030204" pitchFamily="34" charset="0"/>
              <a:cs typeface="Calibri" panose="020F0502020204030204" pitchFamily="34" charset="0"/>
            </a:endParaRPr>
          </a:p>
          <a:p>
            <a:pPr>
              <a:buClr>
                <a:srgbClr val="002D86"/>
              </a:buClr>
            </a:pPr>
            <a:r>
              <a:rPr lang="en-US" sz="2200" i="0" dirty="0" smtClean="0">
                <a:latin typeface="Calibri" panose="020F0502020204030204" pitchFamily="34" charset="0"/>
                <a:cs typeface="Calibri" panose="020F0502020204030204" pitchFamily="34" charset="0"/>
              </a:rPr>
              <a:t>Results are </a:t>
            </a:r>
            <a:r>
              <a:rPr lang="en-US" sz="2200" i="0" dirty="0">
                <a:latin typeface="Calibri" panose="020F0502020204030204" pitchFamily="34" charset="0"/>
                <a:cs typeface="Calibri" panose="020F0502020204030204" pitchFamily="34" charset="0"/>
              </a:rPr>
              <a:t>presented in visually attractive way (e.g. videos), and optionally with more in-depth content </a:t>
            </a:r>
            <a:r>
              <a:rPr lang="en-US" sz="2200" i="0" dirty="0" smtClean="0">
                <a:latin typeface="Calibri" panose="020F0502020204030204" pitchFamily="34" charset="0"/>
                <a:cs typeface="Calibri" panose="020F0502020204030204" pitchFamily="34" charset="0"/>
              </a:rPr>
              <a:t>references</a:t>
            </a:r>
          </a:p>
          <a:p>
            <a:pPr marL="0" indent="0">
              <a:buClr>
                <a:srgbClr val="002D86"/>
              </a:buClr>
              <a:buNone/>
            </a:pPr>
            <a:endParaRPr lang="en-US" sz="1400" i="0" dirty="0" smtClean="0">
              <a:latin typeface="Calibri" panose="020F0502020204030204" pitchFamily="34" charset="0"/>
              <a:cs typeface="Calibri" panose="020F0502020204030204" pitchFamily="34" charset="0"/>
            </a:endParaRPr>
          </a:p>
          <a:p>
            <a:pPr>
              <a:buClr>
                <a:srgbClr val="002D86"/>
              </a:buClr>
            </a:pPr>
            <a:r>
              <a:rPr lang="en-US" sz="2200" i="0" dirty="0" smtClean="0">
                <a:latin typeface="Calibri" panose="020F0502020204030204" pitchFamily="34" charset="0"/>
                <a:cs typeface="Calibri" panose="020F0502020204030204" pitchFamily="34" charset="0"/>
              </a:rPr>
              <a:t>Beneficiary-driven</a:t>
            </a:r>
          </a:p>
          <a:p>
            <a:pPr marL="0" indent="0">
              <a:buClr>
                <a:srgbClr val="002D86"/>
              </a:buClr>
              <a:buNone/>
            </a:pPr>
            <a:endParaRPr lang="en-US" sz="1400" i="0" dirty="0" smtClean="0">
              <a:latin typeface="Calibri" panose="020F0502020204030204" pitchFamily="34" charset="0"/>
              <a:cs typeface="Calibri" panose="020F0502020204030204" pitchFamily="34" charset="0"/>
            </a:endParaRPr>
          </a:p>
          <a:p>
            <a:pPr>
              <a:buClr>
                <a:srgbClr val="002D86"/>
              </a:buClr>
            </a:pPr>
            <a:r>
              <a:rPr lang="fr-BE" sz="2200" i="0" dirty="0" smtClean="0">
                <a:latin typeface="Calibri" panose="020F0502020204030204" pitchFamily="34" charset="0"/>
                <a:cs typeface="Calibri" panose="020F0502020204030204" pitchFamily="34" charset="0"/>
              </a:rPr>
              <a:t>Beneficiaries </a:t>
            </a:r>
            <a:r>
              <a:rPr lang="fr-BE" sz="2200" i="0" dirty="0" err="1" smtClean="0">
                <a:latin typeface="Calibri" panose="020F0502020204030204" pitchFamily="34" charset="0"/>
                <a:cs typeface="Calibri" panose="020F0502020204030204" pitchFamily="34" charset="0"/>
              </a:rPr>
              <a:t>can</a:t>
            </a:r>
            <a:r>
              <a:rPr lang="fr-BE" sz="2200" i="0" dirty="0" smtClean="0">
                <a:latin typeface="Calibri" panose="020F0502020204030204" pitchFamily="34" charset="0"/>
                <a:cs typeface="Calibri" panose="020F0502020204030204" pitchFamily="34" charset="0"/>
              </a:rPr>
              <a:t> </a:t>
            </a:r>
            <a:r>
              <a:rPr lang="fr-BE" sz="2200" i="0" dirty="0" err="1" smtClean="0">
                <a:latin typeface="Calibri" panose="020F0502020204030204" pitchFamily="34" charset="0"/>
                <a:cs typeface="Calibri" panose="020F0502020204030204" pitchFamily="34" charset="0"/>
              </a:rPr>
              <a:t>demonstrate</a:t>
            </a:r>
            <a:r>
              <a:rPr lang="fr-BE" sz="2200" i="0" dirty="0" smtClean="0">
                <a:latin typeface="Calibri" panose="020F0502020204030204" pitchFamily="34" charset="0"/>
                <a:cs typeface="Calibri" panose="020F0502020204030204" pitchFamily="34" charset="0"/>
              </a:rPr>
              <a:t> </a:t>
            </a:r>
            <a:r>
              <a:rPr lang="fr-BE" sz="2200" i="0" dirty="0" err="1" smtClean="0">
                <a:latin typeface="Calibri" panose="020F0502020204030204" pitchFamily="34" charset="0"/>
                <a:cs typeface="Calibri" panose="020F0502020204030204" pitchFamily="34" charset="0"/>
              </a:rPr>
              <a:t>their</a:t>
            </a:r>
            <a:r>
              <a:rPr lang="fr-BE" sz="2200" i="0" dirty="0" smtClean="0">
                <a:latin typeface="Calibri" panose="020F0502020204030204" pitchFamily="34" charset="0"/>
                <a:cs typeface="Calibri" panose="020F0502020204030204" pitchFamily="34" charset="0"/>
              </a:rPr>
              <a:t> </a:t>
            </a:r>
            <a:r>
              <a:rPr lang="fr-BE" sz="2200" i="0" dirty="0" err="1" smtClean="0">
                <a:latin typeface="Calibri" panose="020F0502020204030204" pitchFamily="34" charset="0"/>
                <a:cs typeface="Calibri" panose="020F0502020204030204" pitchFamily="34" charset="0"/>
              </a:rPr>
              <a:t>needs</a:t>
            </a:r>
            <a:r>
              <a:rPr lang="fr-BE" sz="2200" i="0" dirty="0" smtClean="0">
                <a:latin typeface="Calibri" panose="020F0502020204030204" pitchFamily="34" charset="0"/>
                <a:cs typeface="Calibri" panose="020F0502020204030204" pitchFamily="34" charset="0"/>
              </a:rPr>
              <a:t> to ‘</a:t>
            </a:r>
            <a:r>
              <a:rPr lang="fr-BE" sz="2200" i="0" dirty="0" err="1" smtClean="0">
                <a:latin typeface="Calibri" panose="020F0502020204030204" pitchFamily="34" charset="0"/>
                <a:cs typeface="Calibri" panose="020F0502020204030204" pitchFamily="34" charset="0"/>
              </a:rPr>
              <a:t>unblock</a:t>
            </a:r>
            <a:r>
              <a:rPr lang="fr-BE" sz="2200" i="0" dirty="0" smtClean="0">
                <a:latin typeface="Calibri" panose="020F0502020204030204" pitchFamily="34" charset="0"/>
                <a:cs typeface="Calibri" panose="020F0502020204030204" pitchFamily="34" charset="0"/>
              </a:rPr>
              <a:t>’ </a:t>
            </a:r>
            <a:r>
              <a:rPr lang="fr-BE" sz="2200" i="0" dirty="0" err="1" smtClean="0">
                <a:latin typeface="Calibri" panose="020F0502020204030204" pitchFamily="34" charset="0"/>
                <a:cs typeface="Calibri" panose="020F0502020204030204" pitchFamily="34" charset="0"/>
              </a:rPr>
              <a:t>them</a:t>
            </a:r>
            <a:r>
              <a:rPr lang="fr-BE" sz="2200" i="0" dirty="0" smtClean="0">
                <a:latin typeface="Calibri" panose="020F0502020204030204" pitchFamily="34" charset="0"/>
                <a:cs typeface="Calibri" panose="020F0502020204030204" pitchFamily="34" charset="0"/>
              </a:rPr>
              <a:t> </a:t>
            </a:r>
            <a:r>
              <a:rPr lang="fr-BE" sz="2200" i="0" dirty="0" err="1" smtClean="0">
                <a:latin typeface="Calibri" panose="020F0502020204030204" pitchFamily="34" charset="0"/>
                <a:cs typeface="Calibri" panose="020F0502020204030204" pitchFamily="34" charset="0"/>
              </a:rPr>
              <a:t>from</a:t>
            </a:r>
            <a:r>
              <a:rPr lang="fr-BE" sz="2200" i="0" dirty="0" smtClean="0">
                <a:latin typeface="Calibri" panose="020F0502020204030204" pitchFamily="34" charset="0"/>
                <a:cs typeface="Calibri" panose="020F0502020204030204" pitchFamily="34" charset="0"/>
              </a:rPr>
              <a:t> </a:t>
            </a:r>
            <a:r>
              <a:rPr lang="fr-BE" sz="2200" i="0" dirty="0" err="1" smtClean="0">
                <a:latin typeface="Calibri" panose="020F0502020204030204" pitchFamily="34" charset="0"/>
                <a:cs typeface="Calibri" panose="020F0502020204030204" pitchFamily="34" charset="0"/>
              </a:rPr>
              <a:t>scaling</a:t>
            </a:r>
            <a:r>
              <a:rPr lang="fr-BE" sz="2200" i="0" dirty="0" smtClean="0">
                <a:latin typeface="Calibri" panose="020F0502020204030204" pitchFamily="34" charset="0"/>
                <a:cs typeface="Calibri" panose="020F0502020204030204" pitchFamily="34" charset="0"/>
              </a:rPr>
              <a:t> up </a:t>
            </a:r>
            <a:r>
              <a:rPr lang="fr-BE" sz="2200" i="0" dirty="0" err="1" smtClean="0">
                <a:latin typeface="Calibri" panose="020F0502020204030204" pitchFamily="34" charset="0"/>
                <a:cs typeface="Calibri" panose="020F0502020204030204" pitchFamily="34" charset="0"/>
              </a:rPr>
              <a:t>their</a:t>
            </a:r>
            <a:r>
              <a:rPr lang="fr-BE" sz="2200" i="0" dirty="0" smtClean="0">
                <a:latin typeface="Calibri" panose="020F0502020204030204" pitchFamily="34" charset="0"/>
                <a:cs typeface="Calibri" panose="020F0502020204030204" pitchFamily="34" charset="0"/>
              </a:rPr>
              <a:t> </a:t>
            </a:r>
            <a:r>
              <a:rPr lang="fr-BE" sz="2200" i="0" dirty="0" err="1" smtClean="0">
                <a:latin typeface="Calibri" panose="020F0502020204030204" pitchFamily="34" charset="0"/>
                <a:cs typeface="Calibri" panose="020F0502020204030204" pitchFamily="34" charset="0"/>
              </a:rPr>
              <a:t>results</a:t>
            </a:r>
            <a:endParaRPr lang="en-US" sz="2200" i="0" dirty="0">
              <a:latin typeface="Calibri" panose="020F0502020204030204" pitchFamily="34" charset="0"/>
              <a:cs typeface="Calibri" panose="020F0502020204030204" pitchFamily="34" charset="0"/>
            </a:endParaRPr>
          </a:p>
          <a:p>
            <a:endParaRPr lang="en-US" sz="2200" i="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62863"/>
            <a:ext cx="12192000" cy="1200740"/>
          </a:xfrm>
          <a:prstGeom prst="rect">
            <a:avLst/>
          </a:prstGeom>
        </p:spPr>
      </p:pic>
      <p:sp>
        <p:nvSpPr>
          <p:cNvPr id="5" name="TextBox 4"/>
          <p:cNvSpPr txBox="1"/>
          <p:nvPr/>
        </p:nvSpPr>
        <p:spPr>
          <a:xfrm>
            <a:off x="7891272" y="110023"/>
            <a:ext cx="3995928" cy="830997"/>
          </a:xfrm>
          <a:prstGeom prst="rect">
            <a:avLst/>
          </a:prstGeom>
          <a:noFill/>
        </p:spPr>
        <p:txBody>
          <a:bodyPr wrap="square" rtlCol="0">
            <a:spAutoFit/>
          </a:bodyPr>
          <a:lstStyle/>
          <a:p>
            <a:pPr algn="ctr"/>
            <a:r>
              <a:rPr lang="en-GB" sz="2400" dirty="0" smtClean="0">
                <a:solidFill>
                  <a:schemeClr val="bg1"/>
                </a:solidFill>
              </a:rPr>
              <a:t>C&amp;D&amp;E orientations in Horizon Europe</a:t>
            </a:r>
            <a:endParaRPr lang="en-GB" sz="2400" dirty="0">
              <a:solidFill>
                <a:schemeClr val="bg1"/>
              </a:solidFill>
            </a:endParaRPr>
          </a:p>
        </p:txBody>
      </p:sp>
    </p:spTree>
    <p:extLst>
      <p:ext uri="{BB962C8B-B14F-4D97-AF65-F5344CB8AC3E}">
        <p14:creationId xmlns:p14="http://schemas.microsoft.com/office/powerpoint/2010/main" val="4025232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01394"/>
            <a:ext cx="10972800" cy="936625"/>
          </a:xfrm>
        </p:spPr>
        <p:txBody>
          <a:bodyPr/>
          <a:lstStyle/>
          <a:p>
            <a:r>
              <a:rPr lang="fr-BE" sz="2800" dirty="0">
                <a:latin typeface="Calibri" panose="020F0502020204030204" pitchFamily="34" charset="0"/>
                <a:cs typeface="Calibri" panose="020F0502020204030204" pitchFamily="34" charset="0"/>
              </a:rPr>
              <a:t>Horizon </a:t>
            </a:r>
            <a:r>
              <a:rPr lang="fr-BE" sz="2800" dirty="0" err="1">
                <a:latin typeface="Calibri" panose="020F0502020204030204" pitchFamily="34" charset="0"/>
                <a:cs typeface="Calibri" panose="020F0502020204030204" pitchFamily="34" charset="0"/>
              </a:rPr>
              <a:t>Results</a:t>
            </a:r>
            <a:r>
              <a:rPr lang="fr-BE" sz="2800" dirty="0">
                <a:latin typeface="Calibri" panose="020F0502020204030204" pitchFamily="34" charset="0"/>
                <a:cs typeface="Calibri" panose="020F0502020204030204" pitchFamily="34" charset="0"/>
              </a:rPr>
              <a:t> Platform</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24465" y="1892968"/>
            <a:ext cx="11562735" cy="2797019"/>
          </a:xfrm>
        </p:spPr>
        <p:txBody>
          <a:bodyPr/>
          <a:lstStyle/>
          <a:p>
            <a:endParaRPr lang="en-US" sz="2200" i="0" dirty="0" smtClean="0">
              <a:latin typeface="Calibri" panose="020F0502020204030204" pitchFamily="34" charset="0"/>
              <a:cs typeface="Calibri" panose="020F0502020204030204" pitchFamily="34" charset="0"/>
            </a:endParaRPr>
          </a:p>
          <a:p>
            <a:pPr>
              <a:lnSpc>
                <a:spcPct val="150000"/>
              </a:lnSpc>
              <a:buClr>
                <a:srgbClr val="002D86"/>
              </a:buClr>
            </a:pPr>
            <a:r>
              <a:rPr lang="en-US" sz="2200" i="0" dirty="0" smtClean="0">
                <a:latin typeface="Calibri" panose="020F0502020204030204" pitchFamily="34" charset="0"/>
                <a:cs typeface="Calibri" panose="020F0502020204030204" pitchFamily="34" charset="0"/>
              </a:rPr>
              <a:t>Integrated with Innovation Radar</a:t>
            </a:r>
          </a:p>
          <a:p>
            <a:pPr>
              <a:lnSpc>
                <a:spcPct val="150000"/>
              </a:lnSpc>
              <a:buClr>
                <a:srgbClr val="002D86"/>
              </a:buClr>
            </a:pPr>
            <a:r>
              <a:rPr lang="en-US" sz="2200" i="0" dirty="0" smtClean="0">
                <a:latin typeface="Calibri" panose="020F0502020204030204" pitchFamily="34" charset="0"/>
                <a:cs typeface="Calibri" panose="020F0502020204030204" pitchFamily="34" charset="0"/>
              </a:rPr>
              <a:t>Integrated with the D&amp;E Booster services</a:t>
            </a:r>
          </a:p>
          <a:p>
            <a:pPr>
              <a:lnSpc>
                <a:spcPct val="150000"/>
              </a:lnSpc>
              <a:buClr>
                <a:srgbClr val="002D86"/>
              </a:buClr>
            </a:pPr>
            <a:r>
              <a:rPr lang="en-US" sz="2200" i="0" dirty="0" smtClean="0">
                <a:latin typeface="Calibri" panose="020F0502020204030204" pitchFamily="34" charset="0"/>
                <a:cs typeface="Calibri" panose="020F0502020204030204" pitchFamily="34" charset="0"/>
              </a:rPr>
              <a:t>Integrated with a targeted dissemination strategy</a:t>
            </a:r>
          </a:p>
          <a:p>
            <a:pPr>
              <a:buClr>
                <a:srgbClr val="002D86"/>
              </a:buClr>
            </a:pPr>
            <a:endParaRPr lang="en-US" sz="2200" i="0" dirty="0" smtClean="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62863"/>
            <a:ext cx="12192000" cy="1200740"/>
          </a:xfrm>
          <a:prstGeom prst="rect">
            <a:avLst/>
          </a:prstGeom>
        </p:spPr>
      </p:pic>
      <p:sp>
        <p:nvSpPr>
          <p:cNvPr id="5" name="TextBox 4"/>
          <p:cNvSpPr txBox="1"/>
          <p:nvPr/>
        </p:nvSpPr>
        <p:spPr>
          <a:xfrm>
            <a:off x="7891272" y="110023"/>
            <a:ext cx="3995928" cy="830997"/>
          </a:xfrm>
          <a:prstGeom prst="rect">
            <a:avLst/>
          </a:prstGeom>
          <a:noFill/>
        </p:spPr>
        <p:txBody>
          <a:bodyPr wrap="square" rtlCol="0">
            <a:spAutoFit/>
          </a:bodyPr>
          <a:lstStyle/>
          <a:p>
            <a:pPr algn="ctr"/>
            <a:r>
              <a:rPr lang="en-GB" sz="2400" dirty="0" smtClean="0">
                <a:solidFill>
                  <a:schemeClr val="bg1"/>
                </a:solidFill>
              </a:rPr>
              <a:t>C&amp;D&amp;E orientations in Horizon Europe</a:t>
            </a:r>
            <a:endParaRPr lang="en-GB" sz="2400" dirty="0">
              <a:solidFill>
                <a:schemeClr val="bg1"/>
              </a:solidFill>
            </a:endParaRPr>
          </a:p>
        </p:txBody>
      </p:sp>
    </p:spTree>
    <p:extLst>
      <p:ext uri="{BB962C8B-B14F-4D97-AF65-F5344CB8AC3E}">
        <p14:creationId xmlns:p14="http://schemas.microsoft.com/office/powerpoint/2010/main" val="1813672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263352" y="2204864"/>
            <a:ext cx="11928647" cy="2286000"/>
          </a:xfrm>
        </p:spPr>
        <p:txBody>
          <a:bodyPr/>
          <a:lstStyle/>
          <a:p>
            <a:pPr algn="ctr"/>
            <a:r>
              <a:rPr lang="en-US" sz="4000" b="0" dirty="0" smtClean="0">
                <a:solidFill>
                  <a:srgbClr val="FFFFFF"/>
                </a:solidFill>
                <a:latin typeface="Calibri" panose="020F0502020204030204" pitchFamily="34" charset="0"/>
                <a:cs typeface="Calibri" panose="020F0502020204030204" pitchFamily="34" charset="0"/>
              </a:rPr>
              <a:t>Communication, Dissemination </a:t>
            </a:r>
            <a:r>
              <a:rPr lang="en-US" sz="4000" b="0" dirty="0">
                <a:solidFill>
                  <a:srgbClr val="FFFFFF"/>
                </a:solidFill>
                <a:latin typeface="Calibri" panose="020F0502020204030204" pitchFamily="34" charset="0"/>
                <a:cs typeface="Calibri" panose="020F0502020204030204" pitchFamily="34" charset="0"/>
              </a:rPr>
              <a:t>and Exploitation (D&amp;E</a:t>
            </a:r>
            <a:r>
              <a:rPr lang="en-US" sz="4000" b="0" dirty="0" smtClean="0">
                <a:solidFill>
                  <a:srgbClr val="FFFFFF"/>
                </a:solidFill>
                <a:latin typeface="Calibri" panose="020F0502020204030204" pitchFamily="34" charset="0"/>
                <a:cs typeface="Calibri" panose="020F0502020204030204" pitchFamily="34" charset="0"/>
              </a:rPr>
              <a:t>), Key Impact Pathways indicators and Open access to data and publications in Horizon Europe</a:t>
            </a:r>
            <a:r>
              <a:rPr lang="en-US" sz="1200" b="0" dirty="0">
                <a:solidFill>
                  <a:srgbClr val="FFFFFF"/>
                </a:solidFill>
                <a:latin typeface="Calibri" panose="020F0502020204030204" pitchFamily="34" charset="0"/>
                <a:cs typeface="Calibri" panose="020F0502020204030204" pitchFamily="34" charset="0"/>
              </a:rPr>
              <a:t/>
            </a:r>
            <a:br>
              <a:rPr lang="en-US" sz="1200" b="0" dirty="0">
                <a:solidFill>
                  <a:srgbClr val="FFFFFF"/>
                </a:solidFill>
                <a:latin typeface="Calibri" panose="020F0502020204030204" pitchFamily="34" charset="0"/>
                <a:cs typeface="Calibri" panose="020F0502020204030204" pitchFamily="34" charset="0"/>
              </a:rPr>
            </a:br>
            <a:endParaRPr lang="en-US" sz="1200" b="0" i="0" dirty="0">
              <a:solidFill>
                <a:srgbClr val="FFFFFF"/>
              </a:solidFill>
              <a:effectLst/>
              <a:latin typeface="Calibri" panose="020F0502020204030204" pitchFamily="34" charset="0"/>
              <a:cs typeface="Calibri" panose="020F0502020204030204" pitchFamily="34" charset="0"/>
            </a:endParaRPr>
          </a:p>
        </p:txBody>
      </p:sp>
      <p:sp>
        <p:nvSpPr>
          <p:cNvPr id="4" name="Rectangle 6"/>
          <p:cNvSpPr txBox="1">
            <a:spLocks noChangeArrowheads="1"/>
          </p:cNvSpPr>
          <p:nvPr/>
        </p:nvSpPr>
        <p:spPr bwMode="auto">
          <a:xfrm>
            <a:off x="263352" y="5231528"/>
            <a:ext cx="11156619"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bg1"/>
              </a:buClr>
              <a:buFontTx/>
              <a:buNone/>
              <a:defRPr sz="3000" b="1" i="0">
                <a:solidFill>
                  <a:schemeClr val="bg1"/>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fr-BE" altLang="en-US" sz="2000" kern="0" dirty="0" err="1" smtClean="0">
                <a:effectLst>
                  <a:outerShdw blurRad="38100" dist="38100" dir="2700000" algn="tl">
                    <a:srgbClr val="000000">
                      <a:alpha val="43137"/>
                    </a:srgbClr>
                  </a:outerShdw>
                </a:effectLst>
                <a:latin typeface="Calibri Light" panose="020F0302020204030204" pitchFamily="34" charset="0"/>
              </a:rPr>
              <a:t>Regional</a:t>
            </a:r>
            <a:r>
              <a:rPr lang="fr-BE" altLang="en-US" sz="2000" kern="0" dirty="0" smtClean="0">
                <a:effectLst>
                  <a:outerShdw blurRad="38100" dist="38100" dir="2700000" algn="tl">
                    <a:srgbClr val="000000">
                      <a:alpha val="43137"/>
                    </a:srgbClr>
                  </a:outerShdw>
                </a:effectLst>
                <a:latin typeface="Calibri Light" panose="020F0302020204030204" pitchFamily="34" charset="0"/>
              </a:rPr>
              <a:t> </a:t>
            </a:r>
            <a:r>
              <a:rPr lang="fr-BE" altLang="en-US" sz="2000" kern="0" dirty="0" err="1" smtClean="0">
                <a:effectLst>
                  <a:outerShdw blurRad="38100" dist="38100" dir="2700000" algn="tl">
                    <a:srgbClr val="000000">
                      <a:alpha val="43137"/>
                    </a:srgbClr>
                  </a:outerShdw>
                </a:effectLst>
                <a:latin typeface="Calibri Light" panose="020F0302020204030204" pitchFamily="34" charset="0"/>
              </a:rPr>
              <a:t>Stakeholder</a:t>
            </a:r>
            <a:r>
              <a:rPr lang="fr-BE" altLang="en-US" sz="2000" kern="0" dirty="0" smtClean="0">
                <a:effectLst>
                  <a:outerShdw blurRad="38100" dist="38100" dir="2700000" algn="tl">
                    <a:srgbClr val="000000">
                      <a:alpha val="43137"/>
                    </a:srgbClr>
                  </a:outerShdw>
                </a:effectLst>
                <a:latin typeface="Calibri Light" panose="020F0302020204030204" pitchFamily="34" charset="0"/>
              </a:rPr>
              <a:t> Workshop on Horizon Europe </a:t>
            </a:r>
            <a:r>
              <a:rPr lang="fr-BE" altLang="en-US" sz="2000" kern="0" dirty="0" err="1" smtClean="0">
                <a:effectLst>
                  <a:outerShdw blurRad="38100" dist="38100" dir="2700000" algn="tl">
                    <a:srgbClr val="000000">
                      <a:alpha val="43137"/>
                    </a:srgbClr>
                  </a:outerShdw>
                </a:effectLst>
                <a:latin typeface="Calibri Light" panose="020F0302020204030204" pitchFamily="34" charset="0"/>
              </a:rPr>
              <a:t>implementation</a:t>
            </a:r>
            <a:endParaRPr lang="fr-BE" altLang="en-US" sz="2000" kern="0" dirty="0" smtClean="0">
              <a:effectLst>
                <a:outerShdw blurRad="38100" dist="38100" dir="2700000" algn="tl">
                  <a:srgbClr val="000000">
                    <a:alpha val="43137"/>
                  </a:srgbClr>
                </a:outerShdw>
              </a:effectLst>
              <a:latin typeface="Calibri Light" panose="020F0302020204030204" pitchFamily="34" charset="0"/>
            </a:endParaRPr>
          </a:p>
          <a:p>
            <a:r>
              <a:rPr lang="fr-BE" altLang="en-US" sz="2000" kern="0" dirty="0" smtClean="0">
                <a:effectLst>
                  <a:outerShdw blurRad="38100" dist="38100" dir="2700000" algn="tl">
                    <a:srgbClr val="000000">
                      <a:alpha val="43137"/>
                    </a:srgbClr>
                  </a:outerShdw>
                </a:effectLst>
                <a:latin typeface="Calibri Light" panose="020F0302020204030204" pitchFamily="34" charset="0"/>
              </a:rPr>
              <a:t>Ruse, </a:t>
            </a:r>
            <a:r>
              <a:rPr lang="fr-BE" altLang="en-US" sz="2000" kern="0" dirty="0" err="1" smtClean="0">
                <a:effectLst>
                  <a:outerShdw blurRad="38100" dist="38100" dir="2700000" algn="tl">
                    <a:srgbClr val="000000">
                      <a:alpha val="43137"/>
                    </a:srgbClr>
                  </a:outerShdw>
                </a:effectLst>
                <a:latin typeface="Calibri Light" panose="020F0302020204030204" pitchFamily="34" charset="0"/>
              </a:rPr>
              <a:t>Bulgaria</a:t>
            </a:r>
            <a:endParaRPr lang="fr-BE" altLang="en-US" sz="2000" kern="0" dirty="0">
              <a:effectLst>
                <a:outerShdw blurRad="38100" dist="38100" dir="2700000" algn="tl">
                  <a:srgbClr val="000000">
                    <a:alpha val="43137"/>
                  </a:srgbClr>
                </a:outerShdw>
              </a:effectLst>
              <a:latin typeface="Calibri Light" panose="020F0302020204030204" pitchFamily="34" charset="0"/>
            </a:endParaRPr>
          </a:p>
          <a:p>
            <a:r>
              <a:rPr lang="fr-BE" altLang="en-US" sz="2000" kern="0" dirty="0" smtClean="0">
                <a:effectLst>
                  <a:outerShdw blurRad="38100" dist="38100" dir="2700000" algn="tl">
                    <a:srgbClr val="000000">
                      <a:alpha val="43137"/>
                    </a:srgbClr>
                  </a:outerShdw>
                </a:effectLst>
                <a:latin typeface="Calibri Light" panose="020F0302020204030204" pitchFamily="34" charset="0"/>
              </a:rPr>
              <a:t>22 </a:t>
            </a:r>
            <a:r>
              <a:rPr lang="fr-BE" altLang="en-US" sz="2000" kern="0" dirty="0" err="1" smtClean="0">
                <a:effectLst>
                  <a:outerShdw blurRad="38100" dist="38100" dir="2700000" algn="tl">
                    <a:srgbClr val="000000">
                      <a:alpha val="43137"/>
                    </a:srgbClr>
                  </a:outerShdw>
                </a:effectLst>
                <a:latin typeface="Calibri Light" panose="020F0302020204030204" pitchFamily="34" charset="0"/>
              </a:rPr>
              <a:t>January</a:t>
            </a:r>
            <a:r>
              <a:rPr lang="fr-BE" altLang="en-US" sz="2000" kern="0" dirty="0" smtClean="0">
                <a:effectLst>
                  <a:outerShdw blurRad="38100" dist="38100" dir="2700000" algn="tl">
                    <a:srgbClr val="000000">
                      <a:alpha val="43137"/>
                    </a:srgbClr>
                  </a:outerShdw>
                </a:effectLst>
                <a:latin typeface="Calibri Light" panose="020F0302020204030204" pitchFamily="34" charset="0"/>
              </a:rPr>
              <a:t> 2020</a:t>
            </a:r>
            <a:r>
              <a:rPr lang="fr-BE" altLang="en-US" sz="2000" b="0" kern="0" dirty="0" smtClean="0">
                <a:effectLst>
                  <a:outerShdw blurRad="38100" dist="38100" dir="2700000" algn="tl">
                    <a:srgbClr val="000000">
                      <a:alpha val="43137"/>
                    </a:srgbClr>
                  </a:outerShdw>
                </a:effectLst>
                <a:latin typeface="Calibri Light" panose="020F0302020204030204" pitchFamily="34" charset="0"/>
              </a:rPr>
              <a:t/>
            </a:r>
            <a:br>
              <a:rPr lang="fr-BE" altLang="en-US" sz="2000" b="0" kern="0" dirty="0" smtClean="0">
                <a:effectLst>
                  <a:outerShdw blurRad="38100" dist="38100" dir="2700000" algn="tl">
                    <a:srgbClr val="000000">
                      <a:alpha val="43137"/>
                    </a:srgbClr>
                  </a:outerShdw>
                </a:effectLst>
                <a:latin typeface="Calibri Light" panose="020F0302020204030204" pitchFamily="34" charset="0"/>
              </a:rPr>
            </a:br>
            <a:endParaRPr lang="en-GB" altLang="en-US" sz="2000" b="0" kern="0" dirty="0">
              <a:effectLst>
                <a:outerShdw blurRad="38100" dist="38100" dir="2700000" algn="tl">
                  <a:srgbClr val="000000">
                    <a:alpha val="43137"/>
                  </a:srgbClr>
                </a:outerShdw>
              </a:effectLst>
              <a:latin typeface="Calibri Light" panose="020F0302020204030204" pitchFamily="34" charset="0"/>
            </a:endParaRPr>
          </a:p>
        </p:txBody>
      </p:sp>
    </p:spTree>
    <p:extLst>
      <p:ext uri="{BB962C8B-B14F-4D97-AF65-F5344CB8AC3E}">
        <p14:creationId xmlns:p14="http://schemas.microsoft.com/office/powerpoint/2010/main" val="1260377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70339" y="2565348"/>
            <a:ext cx="12121661" cy="2286000"/>
          </a:xfrm>
        </p:spPr>
        <p:txBody>
          <a:bodyPr/>
          <a:lstStyle/>
          <a:p>
            <a:pPr algn="ctr"/>
            <a:r>
              <a:rPr lang="en-US" sz="4000" b="0" dirty="0">
                <a:solidFill>
                  <a:srgbClr val="FFFFFF"/>
                </a:solidFill>
                <a:cs typeface="Calibri" panose="020F0502020204030204" pitchFamily="34" charset="0"/>
              </a:rPr>
              <a:t>Open Science in Horizon Europe</a:t>
            </a:r>
          </a:p>
        </p:txBody>
      </p:sp>
      <p:sp>
        <p:nvSpPr>
          <p:cNvPr id="4" name="Rectangle 6"/>
          <p:cNvSpPr txBox="1">
            <a:spLocks noChangeArrowheads="1"/>
          </p:cNvSpPr>
          <p:nvPr/>
        </p:nvSpPr>
        <p:spPr bwMode="auto">
          <a:xfrm>
            <a:off x="201806" y="5275490"/>
            <a:ext cx="11156619"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bg1"/>
              </a:buClr>
              <a:buFontTx/>
              <a:buNone/>
              <a:defRPr sz="3000" b="1" i="0">
                <a:solidFill>
                  <a:schemeClr val="bg1"/>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GB" altLang="en-US" sz="2000" b="0" i="0" u="none" strike="noStrike" kern="0" cap="none" spc="0" normalizeH="0" baseline="0" noProof="0" dirty="0">
              <a:ln>
                <a:noFill/>
              </a:ln>
              <a:solidFill>
                <a:srgbClr val="FFFFFF"/>
              </a:solidFill>
              <a:effectLst/>
              <a:uLnTx/>
              <a:uFillTx/>
              <a:latin typeface="Calibri Light" panose="020F0302020204030204" pitchFamily="34" charset="0"/>
              <a:ea typeface="+mn-ea"/>
              <a:cs typeface="+mn-cs"/>
            </a:endParaRPr>
          </a:p>
        </p:txBody>
      </p:sp>
    </p:spTree>
    <p:extLst>
      <p:ext uri="{BB962C8B-B14F-4D97-AF65-F5344CB8AC3E}">
        <p14:creationId xmlns:p14="http://schemas.microsoft.com/office/powerpoint/2010/main" val="838357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1677216"/>
            <a:ext cx="11676888" cy="936625"/>
          </a:xfrm>
        </p:spPr>
        <p:txBody>
          <a:bodyPr/>
          <a:lstStyle/>
          <a:p>
            <a:pPr algn="ctr"/>
            <a:r>
              <a:rPr lang="en-GB" sz="3200" dirty="0" smtClean="0">
                <a:latin typeface="Calibri" panose="020F0502020204030204" pitchFamily="34" charset="0"/>
                <a:cs typeface="Calibri" panose="020F0502020204030204" pitchFamily="34" charset="0"/>
              </a:rPr>
              <a:t>What is the general orientation?</a:t>
            </a:r>
            <a:endParaRPr lang="en-GB" sz="3200" dirty="0">
              <a:latin typeface="Calibri" panose="020F0502020204030204" pitchFamily="34" charset="0"/>
              <a:cs typeface="Calibri" panose="020F0502020204030204" pitchFamily="34" charset="0"/>
            </a:endParaRPr>
          </a:p>
        </p:txBody>
      </p:sp>
      <p:sp>
        <p:nvSpPr>
          <p:cNvPr id="11" name="Content Placeholder 2"/>
          <p:cNvSpPr txBox="1">
            <a:spLocks/>
          </p:cNvSpPr>
          <p:nvPr/>
        </p:nvSpPr>
        <p:spPr bwMode="auto">
          <a:xfrm>
            <a:off x="442452" y="2963828"/>
            <a:ext cx="11378013" cy="295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chemeClr val="bg1"/>
              </a:buClr>
              <a:buChar char="•"/>
              <a:defRPr sz="1800" i="1">
                <a:solidFill>
                  <a:srgbClr val="0F5494"/>
                </a:solidFill>
                <a:latin typeface="+mn-lt"/>
                <a:ea typeface="+mn-ea"/>
                <a:cs typeface="+mn-cs"/>
              </a:defRPr>
            </a:lvl1pPr>
            <a:lvl2pPr marL="557213" indent="-214313" algn="l" rtl="0" eaLnBrk="1" fontAlgn="base" hangingPunct="1">
              <a:spcBef>
                <a:spcPct val="20000"/>
              </a:spcBef>
              <a:spcAft>
                <a:spcPct val="0"/>
              </a:spcAft>
              <a:buClr>
                <a:srgbClr val="009FBA"/>
              </a:buClr>
              <a:buChar char="•"/>
              <a:defRPr sz="1500" b="1">
                <a:solidFill>
                  <a:srgbClr val="0F5494"/>
                </a:solidFill>
                <a:latin typeface="+mn-lt"/>
              </a:defRPr>
            </a:lvl2pPr>
            <a:lvl3pPr marL="857250" indent="-171450" algn="l" rtl="0" eaLnBrk="1" fontAlgn="base" hangingPunct="1">
              <a:spcBef>
                <a:spcPct val="20000"/>
              </a:spcBef>
              <a:spcAft>
                <a:spcPct val="0"/>
              </a:spcAft>
              <a:defRPr sz="1050">
                <a:solidFill>
                  <a:srgbClr val="0F5494"/>
                </a:solidFill>
                <a:latin typeface="+mn-lt"/>
              </a:defRPr>
            </a:lvl3pPr>
            <a:lvl4pPr marL="1200150" indent="-171450" algn="l" rtl="0" eaLnBrk="1" fontAlgn="base" hangingPunct="1">
              <a:spcBef>
                <a:spcPct val="20000"/>
              </a:spcBef>
              <a:spcAft>
                <a:spcPct val="0"/>
              </a:spcAft>
              <a:buChar char="–"/>
              <a:defRPr sz="1500">
                <a:solidFill>
                  <a:schemeClr val="tx1"/>
                </a:solidFill>
                <a:latin typeface="Arial" charset="0"/>
              </a:defRPr>
            </a:lvl4pPr>
            <a:lvl5pPr marL="1543050" indent="-171450" algn="l" rtl="0" eaLnBrk="1" fontAlgn="base" hangingPunct="1">
              <a:spcBef>
                <a:spcPct val="20000"/>
              </a:spcBef>
              <a:spcAft>
                <a:spcPct val="0"/>
              </a:spcAft>
              <a:buChar char="»"/>
              <a:defRPr sz="1500">
                <a:solidFill>
                  <a:schemeClr val="tx1"/>
                </a:solidFill>
                <a:latin typeface="Arial" charset="0"/>
              </a:defRPr>
            </a:lvl5pPr>
            <a:lvl6pPr marL="1885950" indent="-171450" algn="l" rtl="0" eaLnBrk="1" fontAlgn="base" hangingPunct="1">
              <a:spcBef>
                <a:spcPct val="20000"/>
              </a:spcBef>
              <a:spcAft>
                <a:spcPct val="0"/>
              </a:spcAft>
              <a:buChar char="»"/>
              <a:defRPr sz="1500">
                <a:solidFill>
                  <a:schemeClr val="tx1"/>
                </a:solidFill>
                <a:latin typeface="Arial" charset="0"/>
              </a:defRPr>
            </a:lvl6pPr>
            <a:lvl7pPr marL="2228850" indent="-171450" algn="l" rtl="0" eaLnBrk="1" fontAlgn="base" hangingPunct="1">
              <a:spcBef>
                <a:spcPct val="20000"/>
              </a:spcBef>
              <a:spcAft>
                <a:spcPct val="0"/>
              </a:spcAft>
              <a:buChar char="»"/>
              <a:defRPr sz="1500">
                <a:solidFill>
                  <a:schemeClr val="tx1"/>
                </a:solidFill>
                <a:latin typeface="Arial" charset="0"/>
              </a:defRPr>
            </a:lvl7pPr>
            <a:lvl8pPr marL="2571750" indent="-171450" algn="l" rtl="0" eaLnBrk="1" fontAlgn="base" hangingPunct="1">
              <a:spcBef>
                <a:spcPct val="20000"/>
              </a:spcBef>
              <a:spcAft>
                <a:spcPct val="0"/>
              </a:spcAft>
              <a:buChar char="»"/>
              <a:defRPr sz="1500">
                <a:solidFill>
                  <a:schemeClr val="tx1"/>
                </a:solidFill>
                <a:latin typeface="Arial" charset="0"/>
              </a:defRPr>
            </a:lvl8pPr>
            <a:lvl9pPr marL="2914650" indent="-171450" algn="l" rtl="0" eaLnBrk="1" fontAlgn="base" hangingPunct="1">
              <a:spcBef>
                <a:spcPct val="20000"/>
              </a:spcBef>
              <a:spcAft>
                <a:spcPct val="0"/>
              </a:spcAft>
              <a:buChar char="»"/>
              <a:defRPr sz="1500">
                <a:solidFill>
                  <a:schemeClr val="tx1"/>
                </a:solidFill>
                <a:latin typeface="Arial" charset="0"/>
              </a:defRPr>
            </a:lvl9pPr>
          </a:lstStyle>
          <a:p>
            <a:pPr marL="257175" marR="0" lvl="0" indent="-257175"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r-BE" sz="2800" b="0" i="0" u="none" strike="noStrike" kern="0" cap="none" spc="0" normalizeH="0" baseline="0" noProof="0" dirty="0" smtClean="0">
                <a:ln>
                  <a:noFill/>
                </a:ln>
                <a:solidFill>
                  <a:srgbClr val="0F5494"/>
                </a:solidFill>
                <a:effectLst/>
                <a:uLnTx/>
                <a:uFillTx/>
                <a:latin typeface="Calibri" panose="020F0502020204030204" pitchFamily="34" charset="0"/>
                <a:cs typeface="Calibri" panose="020F0502020204030204" pitchFamily="34" charset="0"/>
              </a:rPr>
              <a:t>Open Science as modus operandi for science in the FP</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fr-BE" sz="2800" b="0" i="0" u="none" strike="noStrike" kern="0" cap="none" spc="0" normalizeH="0" baseline="0" noProof="0" dirty="0" smtClean="0">
              <a:ln>
                <a:noFill/>
              </a:ln>
              <a:solidFill>
                <a:srgbClr val="0F5494"/>
              </a:solidFill>
              <a:effectLst/>
              <a:uLnTx/>
              <a:uFillTx/>
              <a:latin typeface="Calibri" panose="020F0502020204030204" pitchFamily="34" charset="0"/>
              <a:cs typeface="Calibri" panose="020F0502020204030204" pitchFamily="34" charset="0"/>
            </a:endParaRPr>
          </a:p>
          <a:p>
            <a:pPr marL="257175" marR="0" lvl="0" indent="-257175"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srgbClr val="0F5494"/>
                </a:solidFill>
                <a:effectLst/>
                <a:uLnTx/>
                <a:uFillTx/>
                <a:latin typeface="Calibri" panose="020F0502020204030204" pitchFamily="34" charset="0"/>
                <a:cs typeface="Calibri" panose="020F0502020204030204" pitchFamily="34" charset="0"/>
              </a:rPr>
              <a:t>Towards </a:t>
            </a:r>
            <a:r>
              <a:rPr kumimoji="0" lang="en-US" sz="2800" b="0" i="0" u="none" strike="noStrike" kern="0" cap="none" spc="0" normalizeH="0" baseline="0" noProof="0" dirty="0">
                <a:ln>
                  <a:noFill/>
                </a:ln>
                <a:solidFill>
                  <a:srgbClr val="0F5494"/>
                </a:solidFill>
                <a:effectLst/>
                <a:uLnTx/>
                <a:uFillTx/>
                <a:latin typeface="Calibri" panose="020F0502020204030204" pitchFamily="34" charset="0"/>
                <a:cs typeface="Calibri" panose="020F0502020204030204" pitchFamily="34" charset="0"/>
              </a:rPr>
              <a:t>a more open, collaborative, data-intensive and networked way of </a:t>
            </a:r>
            <a:r>
              <a:rPr kumimoji="0" lang="en-US" sz="2800" b="0" i="0" u="none" strike="noStrike" kern="0" cap="none" spc="0" normalizeH="0" baseline="0" noProof="0" dirty="0" smtClean="0">
                <a:ln>
                  <a:noFill/>
                </a:ln>
                <a:solidFill>
                  <a:srgbClr val="0F5494"/>
                </a:solidFill>
                <a:effectLst/>
                <a:uLnTx/>
                <a:uFillTx/>
                <a:latin typeface="Calibri" panose="020F0502020204030204" pitchFamily="34" charset="0"/>
                <a:cs typeface="Calibri" panose="020F0502020204030204" pitchFamily="34" charset="0"/>
              </a:rPr>
              <a:t>conducting </a:t>
            </a:r>
            <a:r>
              <a:rPr kumimoji="0" lang="en-US" sz="2800" b="0" i="0" u="none" strike="noStrike" kern="0" cap="none" spc="0" normalizeH="0" baseline="0" noProof="0" dirty="0">
                <a:ln>
                  <a:noFill/>
                </a:ln>
                <a:solidFill>
                  <a:srgbClr val="0F5494"/>
                </a:solidFill>
                <a:effectLst/>
                <a:uLnTx/>
                <a:uFillTx/>
                <a:latin typeface="Calibri" panose="020F0502020204030204" pitchFamily="34" charset="0"/>
                <a:cs typeface="Calibri" panose="020F0502020204030204" pitchFamily="34" charset="0"/>
              </a:rPr>
              <a:t>research and sharing research results, enabled by developments in ICT and related infrastructures and the increasing proliferation of data</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fr-BE" sz="2800" b="0" i="0" u="none" strike="noStrike" kern="0" cap="none" spc="0" normalizeH="0" baseline="0" noProof="0" dirty="0">
              <a:ln>
                <a:noFill/>
              </a:ln>
              <a:solidFill>
                <a:srgbClr val="0F5494"/>
              </a:solidFill>
              <a:effectLst/>
              <a:uLnTx/>
              <a:uFillTx/>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fr-BE" sz="2800" b="0" i="0" u="none" strike="noStrike" kern="0" cap="none" spc="0" normalizeH="0" baseline="0" noProof="0" dirty="0" smtClean="0">
              <a:ln>
                <a:noFill/>
              </a:ln>
              <a:solidFill>
                <a:srgbClr val="0F5494"/>
              </a:solidFill>
              <a:effectLst/>
              <a:uLnTx/>
              <a:uFillTx/>
              <a:latin typeface="Calibri" panose="020F0502020204030204" pitchFamily="34" charset="0"/>
              <a:cs typeface="Calibri" panose="020F0502020204030204" pitchFamily="34" charset="0"/>
            </a:endParaRPr>
          </a:p>
          <a:p>
            <a:pPr marL="257175" marR="0" lvl="0" indent="-257175" algn="l" defTabSz="914400" rtl="0" eaLnBrk="1" fontAlgn="base" latinLnBrk="0" hangingPunct="1">
              <a:lnSpc>
                <a:spcPct val="100000"/>
              </a:lnSpc>
              <a:spcBef>
                <a:spcPct val="20000"/>
              </a:spcBef>
              <a:spcAft>
                <a:spcPct val="0"/>
              </a:spcAft>
              <a:buClrTx/>
              <a:buSzTx/>
              <a:buFontTx/>
              <a:buChar char="•"/>
              <a:tabLst/>
              <a:defRPr/>
            </a:pPr>
            <a:endParaRPr kumimoji="0" lang="fr-BE" sz="2800" b="0" i="1" u="none" strike="noStrike" kern="0" cap="none" spc="0" normalizeH="0" baseline="0" noProof="0" dirty="0">
              <a:ln>
                <a:noFill/>
              </a:ln>
              <a:solidFill>
                <a:srgbClr val="0F5494"/>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088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093" y="1379430"/>
            <a:ext cx="10972800" cy="936625"/>
          </a:xfrm>
        </p:spPr>
        <p:txBody>
          <a:bodyPr/>
          <a:lstStyle/>
          <a:p>
            <a:r>
              <a:rPr lang="en-GB" sz="3200" dirty="0" smtClean="0">
                <a:latin typeface="Calibri" panose="020F0502020204030204" pitchFamily="34" charset="0"/>
                <a:cs typeface="Calibri" panose="020F0502020204030204" pitchFamily="34" charset="0"/>
              </a:rPr>
              <a:t>Open Access to publications in Horizon Europe</a:t>
            </a:r>
            <a:endParaRPr lang="en-GB"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05853" y="2419291"/>
            <a:ext cx="10940716" cy="4315164"/>
          </a:xfrm>
        </p:spPr>
        <p:txBody>
          <a:bodyPr/>
          <a:lstStyle/>
          <a:p>
            <a:pPr>
              <a:lnSpc>
                <a:spcPct val="150000"/>
              </a:lnSpc>
              <a:buClr>
                <a:srgbClr val="002D86"/>
              </a:buClr>
            </a:pPr>
            <a:r>
              <a:rPr lang="en-GB" sz="2600" i="0" dirty="0">
                <a:latin typeface="Calibri" panose="020F0502020204030204" pitchFamily="34" charset="0"/>
                <a:cs typeface="Calibri" panose="020F0502020204030204" pitchFamily="34" charset="0"/>
              </a:rPr>
              <a:t>Open access via repositories kept but made </a:t>
            </a:r>
            <a:r>
              <a:rPr lang="en-GB" sz="2600" i="0" dirty="0" smtClean="0">
                <a:latin typeface="Calibri" panose="020F0502020204030204" pitchFamily="34" charset="0"/>
                <a:cs typeface="Calibri" panose="020F0502020204030204" pitchFamily="34" charset="0"/>
              </a:rPr>
              <a:t>immediate</a:t>
            </a:r>
          </a:p>
          <a:p>
            <a:pPr>
              <a:lnSpc>
                <a:spcPct val="150000"/>
              </a:lnSpc>
              <a:buClr>
                <a:srgbClr val="002D86"/>
              </a:buClr>
            </a:pPr>
            <a:r>
              <a:rPr lang="en-GB" sz="2600" i="0" dirty="0" smtClean="0">
                <a:latin typeface="Calibri" panose="020F0502020204030204" pitchFamily="34" charset="0"/>
                <a:cs typeface="Calibri" panose="020F0502020204030204" pitchFamily="34" charset="0"/>
              </a:rPr>
              <a:t>Copyright retention</a:t>
            </a:r>
          </a:p>
          <a:p>
            <a:pPr>
              <a:lnSpc>
                <a:spcPct val="150000"/>
              </a:lnSpc>
              <a:buClr>
                <a:srgbClr val="002D86"/>
              </a:buClr>
            </a:pPr>
            <a:r>
              <a:rPr lang="en-GB" sz="2600" i="0" dirty="0" smtClean="0">
                <a:latin typeface="Calibri" panose="020F0502020204030204" pitchFamily="34" charset="0"/>
                <a:cs typeface="Calibri" panose="020F0502020204030204" pitchFamily="34" charset="0"/>
              </a:rPr>
              <a:t>Publication </a:t>
            </a:r>
            <a:r>
              <a:rPr lang="en-GB" sz="2600" i="0" dirty="0">
                <a:latin typeface="Calibri" panose="020F0502020204030204" pitchFamily="34" charset="0"/>
                <a:cs typeface="Calibri" panose="020F0502020204030204" pitchFamily="34" charset="0"/>
              </a:rPr>
              <a:t>in hybrid journals </a:t>
            </a:r>
            <a:r>
              <a:rPr lang="en-GB" sz="2600" i="0" dirty="0" smtClean="0">
                <a:latin typeface="Calibri" panose="020F0502020204030204" pitchFamily="34" charset="0"/>
                <a:cs typeface="Calibri" panose="020F0502020204030204" pitchFamily="34" charset="0"/>
              </a:rPr>
              <a:t>allowed (but costs not eligible)</a:t>
            </a:r>
            <a:endParaRPr lang="en-GB" sz="2600" i="0" dirty="0">
              <a:latin typeface="Calibri" panose="020F0502020204030204" pitchFamily="34" charset="0"/>
              <a:cs typeface="Calibri" panose="020F0502020204030204" pitchFamily="34" charset="0"/>
            </a:endParaRPr>
          </a:p>
          <a:p>
            <a:endParaRPr lang="en-GB" sz="2600" dirty="0" smtClean="0">
              <a:latin typeface="Calibri" panose="020F0502020204030204" pitchFamily="34" charset="0"/>
              <a:cs typeface="Calibri" panose="020F0502020204030204" pitchFamily="34" charset="0"/>
            </a:endParaRPr>
          </a:p>
          <a:p>
            <a:endParaRPr lang="en-GB" sz="2600" dirty="0">
              <a:latin typeface="Calibri" panose="020F0502020204030204" pitchFamily="34" charset="0"/>
              <a:cs typeface="Calibri" panose="020F0502020204030204" pitchFamily="34" charset="0"/>
            </a:endParaRPr>
          </a:p>
          <a:p>
            <a:endParaRPr lang="en-GB" sz="2600" dirty="0">
              <a:latin typeface="Calibri" panose="020F0502020204030204" pitchFamily="34" charset="0"/>
              <a:cs typeface="Calibri" panose="020F0502020204030204" pitchFamily="34" charset="0"/>
            </a:endParaRPr>
          </a:p>
          <a:p>
            <a:endParaRPr lang="en-GB"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2331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p:spPr>
        <p:txBody>
          <a:bodyPr/>
          <a:lstStyle/>
          <a:p>
            <a:r>
              <a:rPr lang="en-GB" sz="3200" dirty="0" smtClean="0">
                <a:latin typeface="Calibri" panose="020F0502020204030204" pitchFamily="34" charset="0"/>
                <a:cs typeface="Calibri" panose="020F0502020204030204" pitchFamily="34" charset="0"/>
              </a:rPr>
              <a:t>Open Access to Research data in Horizon Europe</a:t>
            </a:r>
            <a:endParaRPr lang="en-GB"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buClr>
                <a:srgbClr val="002D86"/>
              </a:buClr>
            </a:pPr>
            <a:r>
              <a:rPr lang="en-GB" sz="2400" i="0" dirty="0">
                <a:latin typeface="Calibri" panose="020F0502020204030204" pitchFamily="34" charset="0"/>
                <a:cs typeface="Calibri" panose="020F0502020204030204" pitchFamily="34" charset="0"/>
              </a:rPr>
              <a:t>Mandatory Data Management </a:t>
            </a:r>
            <a:r>
              <a:rPr lang="en-GB" sz="2400" i="0" dirty="0" smtClean="0">
                <a:latin typeface="Calibri" panose="020F0502020204030204" pitchFamily="34" charset="0"/>
                <a:cs typeface="Calibri" panose="020F0502020204030204" pitchFamily="34" charset="0"/>
              </a:rPr>
              <a:t>Plan</a:t>
            </a:r>
          </a:p>
          <a:p>
            <a:pPr marL="0" indent="0">
              <a:buClr>
                <a:srgbClr val="002D86"/>
              </a:buClr>
              <a:buNone/>
            </a:pPr>
            <a:r>
              <a:rPr lang="en-GB" sz="2400" i="0" dirty="0" smtClean="0">
                <a:latin typeface="Calibri" panose="020F0502020204030204" pitchFamily="34" charset="0"/>
                <a:cs typeface="Calibri" panose="020F0502020204030204" pitchFamily="34" charset="0"/>
              </a:rPr>
              <a:t> </a:t>
            </a:r>
          </a:p>
          <a:p>
            <a:pPr>
              <a:buClr>
                <a:srgbClr val="002D86"/>
              </a:buClr>
            </a:pPr>
            <a:r>
              <a:rPr lang="en-GB" sz="2400" i="0" dirty="0" smtClean="0">
                <a:latin typeface="Calibri" panose="020F0502020204030204" pitchFamily="34" charset="0"/>
                <a:cs typeface="Calibri" panose="020F0502020204030204" pitchFamily="34" charset="0"/>
              </a:rPr>
              <a:t>FAIR principle </a:t>
            </a:r>
          </a:p>
          <a:p>
            <a:pPr marL="0" indent="0">
              <a:buClr>
                <a:srgbClr val="002D86"/>
              </a:buClr>
              <a:buNone/>
            </a:pPr>
            <a:endParaRPr lang="en-GB" sz="2400" i="0" dirty="0" smtClean="0">
              <a:latin typeface="Calibri" panose="020F0502020204030204" pitchFamily="34" charset="0"/>
              <a:cs typeface="Calibri" panose="020F0502020204030204" pitchFamily="34" charset="0"/>
            </a:endParaRPr>
          </a:p>
          <a:p>
            <a:pPr>
              <a:buClr>
                <a:srgbClr val="002D86"/>
              </a:buClr>
            </a:pPr>
            <a:r>
              <a:rPr lang="en-GB" sz="2400" i="0" dirty="0" smtClean="0">
                <a:latin typeface="Calibri" panose="020F0502020204030204" pitchFamily="34" charset="0"/>
                <a:cs typeface="Calibri" panose="020F0502020204030204" pitchFamily="34" charset="0"/>
              </a:rPr>
              <a:t>Open by default (exceptions will apply)</a:t>
            </a:r>
          </a:p>
          <a:p>
            <a:pPr marL="0" indent="0">
              <a:buClr>
                <a:srgbClr val="002D86"/>
              </a:buClr>
              <a:buNone/>
            </a:pPr>
            <a:endParaRPr lang="en-GB" sz="2400" i="0" dirty="0" smtClean="0">
              <a:latin typeface="Calibri" panose="020F0502020204030204" pitchFamily="34" charset="0"/>
              <a:cs typeface="Calibri" panose="020F0502020204030204" pitchFamily="34" charset="0"/>
            </a:endParaRPr>
          </a:p>
          <a:p>
            <a:pPr>
              <a:buClr>
                <a:srgbClr val="002D86"/>
              </a:buClr>
            </a:pPr>
            <a:r>
              <a:rPr lang="en-GB" sz="2400" i="0" dirty="0" smtClean="0">
                <a:latin typeface="Calibri" panose="020F0502020204030204" pitchFamily="34" charset="0"/>
                <a:cs typeface="Calibri" panose="020F0502020204030204" pitchFamily="34" charset="0"/>
              </a:rPr>
              <a:t>European </a:t>
            </a:r>
            <a:r>
              <a:rPr lang="en-GB" sz="2400" i="0" dirty="0">
                <a:latin typeface="Calibri" panose="020F0502020204030204" pitchFamily="34" charset="0"/>
                <a:cs typeface="Calibri" panose="020F0502020204030204" pitchFamily="34" charset="0"/>
              </a:rPr>
              <a:t>Open Science Cloud </a:t>
            </a:r>
            <a:endParaRPr lang="en-GB" sz="2400" i="0" dirty="0" smtClean="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716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70339" y="2565348"/>
            <a:ext cx="12121661" cy="2286000"/>
          </a:xfrm>
        </p:spPr>
        <p:txBody>
          <a:bodyPr/>
          <a:lstStyle/>
          <a:p>
            <a:pPr algn="ctr"/>
            <a:r>
              <a:rPr lang="en-US" sz="4000" b="0" dirty="0">
                <a:solidFill>
                  <a:srgbClr val="FFFFFF"/>
                </a:solidFill>
                <a:cs typeface="Calibri" panose="020F0502020204030204" pitchFamily="34" charset="0"/>
              </a:rPr>
              <a:t>Key impact pathways in Horizon Europe</a:t>
            </a:r>
          </a:p>
        </p:txBody>
      </p:sp>
      <p:sp>
        <p:nvSpPr>
          <p:cNvPr id="4" name="Rectangle 6"/>
          <p:cNvSpPr txBox="1">
            <a:spLocks noChangeArrowheads="1"/>
          </p:cNvSpPr>
          <p:nvPr/>
        </p:nvSpPr>
        <p:spPr bwMode="auto">
          <a:xfrm>
            <a:off x="201806" y="5275490"/>
            <a:ext cx="11156619"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bg1"/>
              </a:buClr>
              <a:buFontTx/>
              <a:buNone/>
              <a:defRPr sz="3000" b="1" i="0">
                <a:solidFill>
                  <a:schemeClr val="bg1"/>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FFFFFF"/>
              </a:buClr>
              <a:buSzTx/>
              <a:buFontTx/>
              <a:buNone/>
              <a:tabLst/>
              <a:defRPr/>
            </a:pPr>
            <a:endParaRPr kumimoji="0" lang="en-GB" altLang="en-US" sz="2000" b="0" i="0" u="none" strike="noStrike" kern="0" cap="none" spc="0" normalizeH="0" baseline="0" noProof="0" dirty="0">
              <a:ln>
                <a:noFill/>
              </a:ln>
              <a:solidFill>
                <a:srgbClr val="FFFFFF"/>
              </a:solidFill>
              <a:effectLst/>
              <a:uLnTx/>
              <a:uFillTx/>
              <a:latin typeface="Calibri Light" panose="020F0302020204030204" pitchFamily="34" charset="0"/>
              <a:ea typeface="+mn-ea"/>
              <a:cs typeface="+mn-cs"/>
            </a:endParaRPr>
          </a:p>
        </p:txBody>
      </p:sp>
    </p:spTree>
    <p:extLst>
      <p:ext uri="{BB962C8B-B14F-4D97-AF65-F5344CB8AC3E}">
        <p14:creationId xmlns:p14="http://schemas.microsoft.com/office/powerpoint/2010/main" val="419651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25" y="1355892"/>
            <a:ext cx="10972800" cy="936625"/>
          </a:xfrm>
        </p:spPr>
        <p:txBody>
          <a:bodyPr/>
          <a:lstStyle/>
          <a:p>
            <a:pPr algn="ctr"/>
            <a:r>
              <a:rPr lang="en-US" sz="3200" dirty="0" smtClean="0">
                <a:latin typeface="Calibri" panose="020F0502020204030204" pitchFamily="34" charset="0"/>
                <a:cs typeface="Calibri" panose="020F0502020204030204" pitchFamily="34" charset="0"/>
              </a:rPr>
              <a:t>Key Impact Pathways</a:t>
            </a:r>
            <a:endParaRPr lang="en-GB"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78925" y="2355181"/>
            <a:ext cx="11378777" cy="3190213"/>
          </a:xfrm>
        </p:spPr>
        <p:txBody>
          <a:bodyPr>
            <a:normAutofit/>
          </a:bodyPr>
          <a:lstStyle/>
          <a:p>
            <a:pPr marL="0" indent="0">
              <a:buClrTx/>
              <a:buNone/>
            </a:pPr>
            <a:r>
              <a:rPr lang="fr-BE" sz="2400" i="0" dirty="0" smtClean="0">
                <a:solidFill>
                  <a:srgbClr val="0E4E88"/>
                </a:solidFill>
                <a:latin typeface="Calibri" panose="020F0502020204030204" pitchFamily="34" charset="0"/>
                <a:cs typeface="Calibri" panose="020F0502020204030204" pitchFamily="34" charset="0"/>
              </a:rPr>
              <a:t>The </a:t>
            </a:r>
            <a:r>
              <a:rPr lang="fr-BE" sz="2400" i="0" dirty="0" err="1" smtClean="0">
                <a:solidFill>
                  <a:srgbClr val="0E4E88"/>
                </a:solidFill>
                <a:latin typeface="Calibri" panose="020F0502020204030204" pitchFamily="34" charset="0"/>
                <a:cs typeface="Calibri" panose="020F0502020204030204" pitchFamily="34" charset="0"/>
              </a:rPr>
              <a:t>KIPs</a:t>
            </a:r>
            <a:r>
              <a:rPr lang="fr-BE" sz="2400" i="0" dirty="0" smtClean="0">
                <a:solidFill>
                  <a:srgbClr val="0E4E88"/>
                </a:solidFill>
                <a:latin typeface="Calibri" panose="020F0502020204030204" pitchFamily="34" charset="0"/>
                <a:cs typeface="Calibri" panose="020F0502020204030204" pitchFamily="34" charset="0"/>
              </a:rPr>
              <a:t> </a:t>
            </a:r>
            <a:r>
              <a:rPr lang="fr-BE" sz="2400" i="0" dirty="0" err="1" smtClean="0">
                <a:solidFill>
                  <a:srgbClr val="0E4E88"/>
                </a:solidFill>
                <a:latin typeface="Calibri" panose="020F0502020204030204" pitchFamily="34" charset="0"/>
                <a:cs typeface="Calibri" panose="020F0502020204030204" pitchFamily="34" charset="0"/>
              </a:rPr>
              <a:t>will</a:t>
            </a:r>
            <a:r>
              <a:rPr lang="fr-BE" sz="2400" i="0" dirty="0" smtClean="0">
                <a:solidFill>
                  <a:srgbClr val="0E4E88"/>
                </a:solidFill>
                <a:latin typeface="Calibri" panose="020F0502020204030204" pitchFamily="34" charset="0"/>
                <a:cs typeface="Calibri" panose="020F0502020204030204" pitchFamily="34" charset="0"/>
              </a:rPr>
              <a:t> </a:t>
            </a:r>
            <a:r>
              <a:rPr lang="fr-BE" sz="2400" i="0" dirty="0" err="1" smtClean="0">
                <a:solidFill>
                  <a:srgbClr val="0E4E88"/>
                </a:solidFill>
                <a:latin typeface="Calibri" panose="020F0502020204030204" pitchFamily="34" charset="0"/>
                <a:cs typeface="Calibri" panose="020F0502020204030204" pitchFamily="34" charset="0"/>
              </a:rPr>
              <a:t>aim</a:t>
            </a:r>
            <a:r>
              <a:rPr lang="fr-BE" sz="2400" i="0" dirty="0" smtClean="0">
                <a:solidFill>
                  <a:srgbClr val="0E4E88"/>
                </a:solidFill>
                <a:latin typeface="Calibri" panose="020F0502020204030204" pitchFamily="34" charset="0"/>
                <a:cs typeface="Calibri" panose="020F0502020204030204" pitchFamily="34" charset="0"/>
              </a:rPr>
              <a:t> to: </a:t>
            </a:r>
          </a:p>
          <a:p>
            <a:pPr marL="0" indent="0">
              <a:buClrTx/>
              <a:buNone/>
            </a:pPr>
            <a:endParaRPr lang="en-US" sz="2400" i="0" dirty="0">
              <a:solidFill>
                <a:srgbClr val="0E4E88"/>
              </a:solidFill>
              <a:latin typeface="Calibri" panose="020F0502020204030204" pitchFamily="34" charset="0"/>
              <a:cs typeface="Calibri" panose="020F0502020204030204" pitchFamily="34" charset="0"/>
            </a:endParaRPr>
          </a:p>
          <a:p>
            <a:pPr>
              <a:spcBef>
                <a:spcPts val="1200"/>
              </a:spcBef>
              <a:spcAft>
                <a:spcPts val="1200"/>
              </a:spcAft>
              <a:buClrTx/>
              <a:buSzPct val="100000"/>
              <a:buFont typeface="Wingdings" panose="05000000000000000000" pitchFamily="2" charset="2"/>
              <a:buChar char="§"/>
              <a:defRPr/>
            </a:pPr>
            <a:r>
              <a:rPr lang="en-US" sz="2400" i="0" kern="1200" dirty="0" smtClean="0">
                <a:solidFill>
                  <a:srgbClr val="0E4E88"/>
                </a:solidFill>
                <a:latin typeface="Calibri" panose="020F0502020204030204" pitchFamily="34" charset="0"/>
                <a:cs typeface="Calibri" panose="020F0502020204030204" pitchFamily="34" charset="0"/>
              </a:rPr>
              <a:t>Tell </a:t>
            </a:r>
            <a:r>
              <a:rPr lang="en-US" sz="2400" i="0" kern="1200" dirty="0">
                <a:solidFill>
                  <a:srgbClr val="0E4E88"/>
                </a:solidFill>
                <a:latin typeface="Calibri" panose="020F0502020204030204" pitchFamily="34" charset="0"/>
                <a:cs typeface="Calibri" panose="020F0502020204030204" pitchFamily="34" charset="0"/>
              </a:rPr>
              <a:t>the story of the progress of the Programme as a </a:t>
            </a:r>
            <a:r>
              <a:rPr lang="en-US" sz="2400" i="0" kern="1200" dirty="0" smtClean="0">
                <a:solidFill>
                  <a:srgbClr val="0E4E88"/>
                </a:solidFill>
                <a:latin typeface="Calibri" panose="020F0502020204030204" pitchFamily="34" charset="0"/>
                <a:cs typeface="Calibri" panose="020F0502020204030204" pitchFamily="34" charset="0"/>
              </a:rPr>
              <a:t>whole, </a:t>
            </a:r>
            <a:r>
              <a:rPr lang="en-US" sz="2400" i="0" kern="1200" dirty="0">
                <a:solidFill>
                  <a:srgbClr val="0E4E88"/>
                </a:solidFill>
                <a:latin typeface="Calibri" panose="020F0502020204030204" pitchFamily="34" charset="0"/>
                <a:cs typeface="Calibri" panose="020F0502020204030204" pitchFamily="34" charset="0"/>
              </a:rPr>
              <a:t>according to </a:t>
            </a:r>
            <a:r>
              <a:rPr lang="en-US" sz="2400" i="0" kern="1200" dirty="0" smtClean="0">
                <a:solidFill>
                  <a:srgbClr val="0E4E88"/>
                </a:solidFill>
                <a:latin typeface="Calibri" panose="020F0502020204030204" pitchFamily="34" charset="0"/>
                <a:cs typeface="Calibri" panose="020F0502020204030204" pitchFamily="34" charset="0"/>
              </a:rPr>
              <a:t>its objectives </a:t>
            </a:r>
          </a:p>
          <a:p>
            <a:pPr>
              <a:spcBef>
                <a:spcPts val="1200"/>
              </a:spcBef>
              <a:spcAft>
                <a:spcPts val="1200"/>
              </a:spcAft>
              <a:buClrTx/>
              <a:buSzPct val="100000"/>
              <a:buFont typeface="Wingdings" panose="05000000000000000000" pitchFamily="2" charset="2"/>
              <a:buChar char="§"/>
              <a:defRPr/>
            </a:pPr>
            <a:r>
              <a:rPr lang="fr-BE" sz="2400" i="0" kern="1200" dirty="0" smtClean="0">
                <a:solidFill>
                  <a:srgbClr val="0E4E88"/>
                </a:solidFill>
                <a:latin typeface="Calibri" panose="020F0502020204030204" pitchFamily="34" charset="0"/>
                <a:cs typeface="Calibri" panose="020F0502020204030204" pitchFamily="34" charset="0"/>
              </a:rPr>
              <a:t>Monitor </a:t>
            </a:r>
            <a:r>
              <a:rPr lang="fr-BE" sz="2400" i="0" kern="1200" dirty="0" err="1" smtClean="0">
                <a:solidFill>
                  <a:srgbClr val="0E4E88"/>
                </a:solidFill>
                <a:latin typeface="Calibri" panose="020F0502020204030204" pitchFamily="34" charset="0"/>
                <a:cs typeface="Calibri" panose="020F0502020204030204" pitchFamily="34" charset="0"/>
              </a:rPr>
              <a:t>progress</a:t>
            </a:r>
            <a:r>
              <a:rPr lang="fr-BE" sz="2400" i="0" kern="1200" dirty="0">
                <a:solidFill>
                  <a:srgbClr val="0E4E88"/>
                </a:solidFill>
                <a:latin typeface="Calibri" panose="020F0502020204030204" pitchFamily="34" charset="0"/>
                <a:cs typeface="Calibri" panose="020F0502020204030204" pitchFamily="34" charset="0"/>
              </a:rPr>
              <a:t> </a:t>
            </a:r>
            <a:r>
              <a:rPr lang="fr-BE" sz="2400" i="0" kern="1200" dirty="0" smtClean="0">
                <a:solidFill>
                  <a:srgbClr val="0E4E88"/>
                </a:solidFill>
                <a:latin typeface="Calibri" panose="020F0502020204030204" pitchFamily="34" charset="0"/>
                <a:cs typeface="Calibri" panose="020F0502020204030204" pitchFamily="34" charset="0"/>
              </a:rPr>
              <a:t>at </a:t>
            </a:r>
            <a:r>
              <a:rPr lang="fr-BE" sz="2400" i="0" kern="1200" dirty="0" err="1" smtClean="0">
                <a:solidFill>
                  <a:srgbClr val="0E4E88"/>
                </a:solidFill>
                <a:latin typeface="Calibri" panose="020F0502020204030204" pitchFamily="34" charset="0"/>
                <a:cs typeface="Calibri" panose="020F0502020204030204" pitchFamily="34" charset="0"/>
              </a:rPr>
              <a:t>any</a:t>
            </a:r>
            <a:r>
              <a:rPr lang="fr-BE" sz="2400" i="0" kern="1200" dirty="0" smtClean="0">
                <a:solidFill>
                  <a:srgbClr val="0E4E88"/>
                </a:solidFill>
                <a:latin typeface="Calibri" panose="020F0502020204030204" pitchFamily="34" charset="0"/>
                <a:cs typeface="Calibri" panose="020F0502020204030204" pitchFamily="34" charset="0"/>
              </a:rPr>
              <a:t> moment in time (short-</a:t>
            </a:r>
            <a:r>
              <a:rPr lang="fr-BE" sz="2400" i="0" kern="1200" dirty="0" err="1" smtClean="0">
                <a:solidFill>
                  <a:srgbClr val="0E4E88"/>
                </a:solidFill>
                <a:latin typeface="Calibri" panose="020F0502020204030204" pitchFamily="34" charset="0"/>
                <a:cs typeface="Calibri" panose="020F0502020204030204" pitchFamily="34" charset="0"/>
              </a:rPr>
              <a:t>term</a:t>
            </a:r>
            <a:r>
              <a:rPr lang="fr-BE" sz="2400" i="0" kern="1200" dirty="0" smtClean="0">
                <a:solidFill>
                  <a:srgbClr val="0E4E88"/>
                </a:solidFill>
                <a:latin typeface="Calibri" panose="020F0502020204030204" pitchFamily="34" charset="0"/>
                <a:cs typeface="Calibri" panose="020F0502020204030204" pitchFamily="34" charset="0"/>
              </a:rPr>
              <a:t>, </a:t>
            </a:r>
            <a:r>
              <a:rPr lang="fr-BE" sz="2400" i="0" kern="1200" dirty="0" err="1" smtClean="0">
                <a:solidFill>
                  <a:srgbClr val="0E4E88"/>
                </a:solidFill>
                <a:latin typeface="Calibri" panose="020F0502020204030204" pitchFamily="34" charset="0"/>
                <a:cs typeface="Calibri" panose="020F0502020204030204" pitchFamily="34" charset="0"/>
              </a:rPr>
              <a:t>mid-term</a:t>
            </a:r>
            <a:r>
              <a:rPr lang="fr-BE" sz="2400" i="0" kern="1200" dirty="0" smtClean="0">
                <a:solidFill>
                  <a:srgbClr val="0E4E88"/>
                </a:solidFill>
                <a:latin typeface="Calibri" panose="020F0502020204030204" pitchFamily="34" charset="0"/>
                <a:cs typeface="Calibri" panose="020F0502020204030204" pitchFamily="34" charset="0"/>
              </a:rPr>
              <a:t>, long-</a:t>
            </a:r>
            <a:r>
              <a:rPr lang="fr-BE" sz="2400" i="0" kern="1200" dirty="0" err="1" smtClean="0">
                <a:solidFill>
                  <a:srgbClr val="0E4E88"/>
                </a:solidFill>
                <a:latin typeface="Calibri" panose="020F0502020204030204" pitchFamily="34" charset="0"/>
                <a:cs typeface="Calibri" panose="020F0502020204030204" pitchFamily="34" charset="0"/>
              </a:rPr>
              <a:t>term</a:t>
            </a:r>
            <a:r>
              <a:rPr lang="fr-BE" sz="2400" i="0" kern="1200" dirty="0" smtClean="0">
                <a:solidFill>
                  <a:srgbClr val="0E4E88"/>
                </a:solidFill>
                <a:latin typeface="Calibri" panose="020F0502020204030204" pitchFamily="34" charset="0"/>
                <a:cs typeface="Calibri" panose="020F0502020204030204" pitchFamily="34" charset="0"/>
              </a:rPr>
              <a:t>)</a:t>
            </a:r>
            <a:endParaRPr lang="en-US" sz="2400" i="0" kern="1200" dirty="0">
              <a:solidFill>
                <a:srgbClr val="0E4E88"/>
              </a:solidFill>
              <a:latin typeface="Calibri" panose="020F0502020204030204" pitchFamily="34" charset="0"/>
              <a:cs typeface="Calibri" panose="020F0502020204030204" pitchFamily="34" charset="0"/>
            </a:endParaRPr>
          </a:p>
          <a:p>
            <a:pPr>
              <a:spcBef>
                <a:spcPts val="1200"/>
              </a:spcBef>
              <a:spcAft>
                <a:spcPts val="1200"/>
              </a:spcAft>
              <a:buClrTx/>
              <a:buSzPct val="100000"/>
              <a:buFont typeface="Wingdings" panose="05000000000000000000" pitchFamily="2" charset="2"/>
              <a:buChar char="§"/>
              <a:defRPr/>
            </a:pPr>
            <a:endParaRPr lang="en-US" sz="2400" i="0" kern="1200" dirty="0">
              <a:solidFill>
                <a:srgbClr val="0E4E8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6726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latin typeface="Calibri" panose="020F0502020204030204" pitchFamily="34" charset="0"/>
                <a:cs typeface="Calibri" panose="020F0502020204030204" pitchFamily="34" charset="0"/>
              </a:rPr>
              <a:t>Key Impact Pathways</a:t>
            </a:r>
          </a:p>
        </p:txBody>
      </p:sp>
      <p:sp>
        <p:nvSpPr>
          <p:cNvPr id="3" name="Content Placeholder 2"/>
          <p:cNvSpPr>
            <a:spLocks noGrp="1"/>
          </p:cNvSpPr>
          <p:nvPr>
            <p:ph idx="1"/>
          </p:nvPr>
        </p:nvSpPr>
        <p:spPr>
          <a:xfrm>
            <a:off x="609600" y="2492378"/>
            <a:ext cx="10972800" cy="3529013"/>
          </a:xfrm>
        </p:spPr>
        <p:txBody>
          <a:bodyPr/>
          <a:lstStyle/>
          <a:p>
            <a:pPr marL="0" lvl="0" indent="0">
              <a:spcBef>
                <a:spcPts val="1200"/>
              </a:spcBef>
              <a:spcAft>
                <a:spcPts val="1200"/>
              </a:spcAft>
              <a:buClrTx/>
              <a:buSzPct val="100000"/>
              <a:buNone/>
              <a:defRPr/>
            </a:pPr>
            <a:r>
              <a:rPr lang="fr-BE" sz="2400" i="0" kern="1200" dirty="0">
                <a:solidFill>
                  <a:srgbClr val="0E4E88"/>
                </a:solidFill>
                <a:latin typeface="Calibri" panose="020F0502020204030204" pitchFamily="34" charset="0"/>
                <a:cs typeface="Calibri" panose="020F0502020204030204" pitchFamily="34" charset="0"/>
              </a:rPr>
              <a:t>In </a:t>
            </a:r>
            <a:r>
              <a:rPr lang="fr-BE" sz="2400" i="0" kern="1200" dirty="0" err="1">
                <a:solidFill>
                  <a:srgbClr val="0E4E88"/>
                </a:solidFill>
                <a:latin typeface="Calibri" panose="020F0502020204030204" pitchFamily="34" charset="0"/>
                <a:cs typeface="Calibri" panose="020F0502020204030204" pitchFamily="34" charset="0"/>
              </a:rPr>
              <a:t>this</a:t>
            </a:r>
            <a:r>
              <a:rPr lang="fr-BE" sz="2400" i="0" kern="1200" dirty="0">
                <a:solidFill>
                  <a:srgbClr val="0E4E88"/>
                </a:solidFill>
                <a:latin typeface="Calibri" panose="020F0502020204030204" pitchFamily="34" charset="0"/>
                <a:cs typeface="Calibri" panose="020F0502020204030204" pitchFamily="34" charset="0"/>
              </a:rPr>
              <a:t> </a:t>
            </a:r>
            <a:r>
              <a:rPr lang="fr-BE" sz="2400" i="0" kern="1200" dirty="0" err="1">
                <a:solidFill>
                  <a:srgbClr val="0E4E88"/>
                </a:solidFill>
                <a:latin typeface="Calibri" panose="020F0502020204030204" pitchFamily="34" charset="0"/>
                <a:cs typeface="Calibri" panose="020F0502020204030204" pitchFamily="34" charset="0"/>
              </a:rPr>
              <a:t>process</a:t>
            </a:r>
            <a:r>
              <a:rPr lang="fr-BE" sz="2400" i="0" kern="1200" dirty="0">
                <a:solidFill>
                  <a:srgbClr val="0E4E88"/>
                </a:solidFill>
                <a:latin typeface="Calibri" panose="020F0502020204030204" pitchFamily="34" charset="0"/>
                <a:cs typeface="Calibri" panose="020F0502020204030204" pitchFamily="34" charset="0"/>
              </a:rPr>
              <a:t>, </a:t>
            </a:r>
            <a:r>
              <a:rPr lang="en-US" sz="2400" i="0" kern="1200" dirty="0">
                <a:solidFill>
                  <a:srgbClr val="0E4E88"/>
                </a:solidFill>
                <a:latin typeface="Calibri" panose="020F0502020204030204" pitchFamily="34" charset="0"/>
                <a:cs typeface="Calibri" panose="020F0502020204030204" pitchFamily="34" charset="0"/>
              </a:rPr>
              <a:t>we need to </a:t>
            </a:r>
            <a:r>
              <a:rPr lang="fr-BE" sz="2400" i="0" kern="1200" dirty="0">
                <a:solidFill>
                  <a:srgbClr val="0E4E88"/>
                </a:solidFill>
                <a:latin typeface="Calibri" panose="020F0502020204030204" pitchFamily="34" charset="0"/>
                <a:cs typeface="Calibri" panose="020F0502020204030204" pitchFamily="34" charset="0"/>
              </a:rPr>
              <a:t>:</a:t>
            </a:r>
            <a:endParaRPr lang="en-US" sz="2400" i="0" kern="1200" dirty="0">
              <a:solidFill>
                <a:srgbClr val="0E4E88"/>
              </a:solidFill>
              <a:latin typeface="Calibri" panose="020F0502020204030204" pitchFamily="34" charset="0"/>
              <a:cs typeface="Calibri" panose="020F0502020204030204" pitchFamily="34" charset="0"/>
            </a:endParaRPr>
          </a:p>
          <a:p>
            <a:pPr lvl="0">
              <a:spcBef>
                <a:spcPts val="1200"/>
              </a:spcBef>
              <a:spcAft>
                <a:spcPts val="1200"/>
              </a:spcAft>
              <a:buClrTx/>
              <a:buSzPct val="100000"/>
              <a:buFont typeface="Wingdings" panose="05000000000000000000" pitchFamily="2" charset="2"/>
              <a:buChar char="§"/>
              <a:defRPr/>
            </a:pPr>
            <a:r>
              <a:rPr lang="en-US" sz="2400" i="0" kern="1200" dirty="0">
                <a:solidFill>
                  <a:srgbClr val="0E4E88"/>
                </a:solidFill>
                <a:latin typeface="Calibri" panose="020F0502020204030204" pitchFamily="34" charset="0"/>
                <a:cs typeface="Calibri" panose="020F0502020204030204" pitchFamily="34" charset="0"/>
              </a:rPr>
              <a:t>Know who the individual researchers are (e.g. through unique identifiers)</a:t>
            </a:r>
          </a:p>
          <a:p>
            <a:pPr lvl="0">
              <a:spcBef>
                <a:spcPts val="1200"/>
              </a:spcBef>
              <a:spcAft>
                <a:spcPts val="1200"/>
              </a:spcAft>
              <a:buClrTx/>
              <a:buSzPct val="100000"/>
              <a:buFont typeface="Wingdings" panose="05000000000000000000" pitchFamily="2" charset="2"/>
              <a:buChar char="§"/>
              <a:defRPr/>
            </a:pPr>
            <a:r>
              <a:rPr lang="en-US" sz="2400" i="0" kern="1200" dirty="0">
                <a:solidFill>
                  <a:srgbClr val="0E4E88"/>
                </a:solidFill>
                <a:latin typeface="Calibri" panose="020F0502020204030204" pitchFamily="34" charset="0"/>
                <a:cs typeface="Calibri" panose="020F0502020204030204" pitchFamily="34" charset="0"/>
              </a:rPr>
              <a:t>Track the FP outputs better, through a structured reference to the funding source in publications, patents and other IPR applications</a:t>
            </a:r>
          </a:p>
          <a:p>
            <a:pPr lvl="0">
              <a:spcBef>
                <a:spcPts val="1200"/>
              </a:spcBef>
              <a:spcAft>
                <a:spcPts val="1200"/>
              </a:spcAft>
              <a:buClrTx/>
              <a:buSzPct val="100000"/>
              <a:buFont typeface="Wingdings" panose="05000000000000000000" pitchFamily="2" charset="2"/>
              <a:buChar char="§"/>
              <a:defRPr/>
            </a:pPr>
            <a:r>
              <a:rPr lang="en-US" sz="2400" i="0" kern="1200" dirty="0">
                <a:solidFill>
                  <a:srgbClr val="0E4E88"/>
                </a:solidFill>
                <a:latin typeface="Calibri" panose="020F0502020204030204" pitchFamily="34" charset="0"/>
                <a:cs typeface="Calibri" panose="020F0502020204030204" pitchFamily="34" charset="0"/>
              </a:rPr>
              <a:t>Make more use of available data and links to relevant existing </a:t>
            </a:r>
            <a:r>
              <a:rPr lang="en-US" sz="2400" i="0" kern="1200" dirty="0" smtClean="0">
                <a:solidFill>
                  <a:srgbClr val="0E4E88"/>
                </a:solidFill>
                <a:latin typeface="Calibri" panose="020F0502020204030204" pitchFamily="34" charset="0"/>
                <a:cs typeface="Calibri" panose="020F0502020204030204" pitchFamily="34" charset="0"/>
              </a:rPr>
              <a:t>databases so as to </a:t>
            </a:r>
            <a:r>
              <a:rPr lang="en-US" sz="2400" i="0" kern="1200" dirty="0" err="1" smtClean="0">
                <a:solidFill>
                  <a:srgbClr val="0E4E88"/>
                </a:solidFill>
                <a:latin typeface="Calibri" panose="020F0502020204030204" pitchFamily="34" charset="0"/>
                <a:cs typeface="Calibri" panose="020F0502020204030204" pitchFamily="34" charset="0"/>
              </a:rPr>
              <a:t>minimise</a:t>
            </a:r>
            <a:r>
              <a:rPr lang="en-US" sz="2400" i="0" kern="1200" dirty="0" smtClean="0">
                <a:solidFill>
                  <a:srgbClr val="0E4E88"/>
                </a:solidFill>
                <a:latin typeface="Calibri" panose="020F0502020204030204" pitchFamily="34" charset="0"/>
                <a:cs typeface="Calibri" panose="020F0502020204030204" pitchFamily="34" charset="0"/>
              </a:rPr>
              <a:t> the administrative burden of beneficiaries</a:t>
            </a:r>
            <a:endParaRPr lang="en-US" sz="2400" i="0" kern="1200" dirty="0">
              <a:solidFill>
                <a:srgbClr val="0E4E88"/>
              </a:solidFill>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1214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1" y="1257554"/>
            <a:ext cx="10972800" cy="936625"/>
          </a:xfrm>
        </p:spPr>
        <p:txBody>
          <a:bodyPr/>
          <a:lstStyle/>
          <a:p>
            <a:pPr algn="ctr"/>
            <a:r>
              <a:rPr lang="en-US" sz="2400" dirty="0" smtClean="0"/>
              <a:t>The </a:t>
            </a:r>
            <a:r>
              <a:rPr lang="en-US" sz="2400" dirty="0"/>
              <a:t>9 KIPs</a:t>
            </a:r>
            <a:endParaRPr lang="en-GB" sz="2400" dirty="0"/>
          </a:p>
        </p:txBody>
      </p:sp>
      <p:sp>
        <p:nvSpPr>
          <p:cNvPr id="31" name="Oval 30"/>
          <p:cNvSpPr/>
          <p:nvPr/>
        </p:nvSpPr>
        <p:spPr>
          <a:xfrm rot="4504981">
            <a:off x="10324432" y="5389938"/>
            <a:ext cx="851084" cy="923705"/>
          </a:xfrm>
          <a:prstGeom prst="ellipse">
            <a:avLst/>
          </a:prstGeom>
          <a:solidFill>
            <a:srgbClr val="78BAEB"/>
          </a:solidFill>
          <a:ln w="9525" cap="flat" cmpd="sng" algn="ctr">
            <a:noFill/>
            <a:prstDash val="solid"/>
          </a:ln>
          <a:effectLst/>
        </p:spPr>
        <p:txBody>
          <a:bodyPr rtlCol="0" anchor="ctr"/>
          <a:lstStyle/>
          <a:p>
            <a:pPr algn="ctr" defTabSz="457200">
              <a:defRPr/>
            </a:pPr>
            <a:endParaRPr lang="en-GB" kern="0">
              <a:solidFill>
                <a:srgbClr val="FFFFFF"/>
              </a:solidFill>
              <a:latin typeface="Arial"/>
            </a:endParaRPr>
          </a:p>
        </p:txBody>
      </p:sp>
      <p:grpSp>
        <p:nvGrpSpPr>
          <p:cNvPr id="33" name="Group 32"/>
          <p:cNvGrpSpPr/>
          <p:nvPr/>
        </p:nvGrpSpPr>
        <p:grpSpPr>
          <a:xfrm>
            <a:off x="10188959" y="2288728"/>
            <a:ext cx="923705" cy="851084"/>
            <a:chOff x="1103153" y="1738422"/>
            <a:chExt cx="864434" cy="851084"/>
          </a:xfrm>
        </p:grpSpPr>
        <p:sp>
          <p:nvSpPr>
            <p:cNvPr id="34" name="Oval 33"/>
            <p:cNvSpPr/>
            <p:nvPr/>
          </p:nvSpPr>
          <p:spPr>
            <a:xfrm rot="4504981">
              <a:off x="1109828" y="1731747"/>
              <a:ext cx="851084" cy="864434"/>
            </a:xfrm>
            <a:prstGeom prst="ellipse">
              <a:avLst/>
            </a:prstGeom>
            <a:solidFill>
              <a:srgbClr val="0E4194"/>
            </a:solidFill>
            <a:ln w="9525" cap="flat" cmpd="sng" algn="ctr">
              <a:noFill/>
              <a:prstDash val="solid"/>
            </a:ln>
            <a:effectLst/>
          </p:spPr>
          <p:txBody>
            <a:bodyPr rtlCol="0" anchor="ctr"/>
            <a:lstStyle/>
            <a:p>
              <a:pPr algn="ctr" defTabSz="457200">
                <a:defRPr/>
              </a:pPr>
              <a:endParaRPr lang="en-GB" kern="0">
                <a:solidFill>
                  <a:srgbClr val="FFFFFF"/>
                </a:solidFill>
                <a:latin typeface="Arial"/>
              </a:endParaRPr>
            </a:p>
          </p:txBody>
        </p:sp>
        <p:pic>
          <p:nvPicPr>
            <p:cNvPr id="35" name="Picture 34"/>
            <p:cNvPicPr>
              <a:picLocks noChangeAspect="1"/>
            </p:cNvPicPr>
            <p:nvPr/>
          </p:nvPicPr>
          <p:blipFill>
            <a:blip r:embed="rId3">
              <a:clrChange>
                <a:clrFrom>
                  <a:srgbClr val="FFFFFF"/>
                </a:clrFrom>
                <a:clrTo>
                  <a:srgbClr val="FFFFFF">
                    <a:alpha val="0"/>
                  </a:srgbClr>
                </a:clrTo>
              </a:clrChange>
              <a:biLevel thresh="25000"/>
              <a:extLst/>
            </a:blip>
            <a:stretch>
              <a:fillRect/>
            </a:stretch>
          </p:blipFill>
          <p:spPr>
            <a:xfrm>
              <a:off x="1318820" y="1926540"/>
              <a:ext cx="433100" cy="433100"/>
            </a:xfrm>
            <a:prstGeom prst="rect">
              <a:avLst/>
            </a:prstGeom>
          </p:spPr>
        </p:pic>
      </p:grpSp>
      <p:sp>
        <p:nvSpPr>
          <p:cNvPr id="36" name="Oval 35"/>
          <p:cNvSpPr/>
          <p:nvPr/>
        </p:nvSpPr>
        <p:spPr>
          <a:xfrm rot="4504981">
            <a:off x="10194231" y="3907721"/>
            <a:ext cx="851084" cy="923705"/>
          </a:xfrm>
          <a:prstGeom prst="ellipse">
            <a:avLst/>
          </a:prstGeom>
          <a:solidFill>
            <a:srgbClr val="FFC000"/>
          </a:solidFill>
          <a:ln w="9525" cap="flat" cmpd="sng" algn="ctr">
            <a:noFill/>
            <a:prstDash val="solid"/>
          </a:ln>
          <a:effectLst/>
        </p:spPr>
        <p:txBody>
          <a:bodyPr rtlCol="0" anchor="ctr"/>
          <a:lstStyle/>
          <a:p>
            <a:pPr algn="ctr" defTabSz="457200">
              <a:defRPr/>
            </a:pPr>
            <a:endParaRPr lang="en-GB" sz="1100" kern="0">
              <a:solidFill>
                <a:srgbClr val="FFFFFF"/>
              </a:solidFill>
              <a:latin typeface="Arial"/>
              <a:ea typeface="Verdana" panose="020B0604030504040204" pitchFamily="34" charset="0"/>
              <a:cs typeface="Verdana" panose="020B0604030504040204" pitchFamily="34" charset="0"/>
            </a:endParaRPr>
          </a:p>
        </p:txBody>
      </p:sp>
      <p:pic>
        <p:nvPicPr>
          <p:cNvPr id="37" name="Picture 36"/>
          <p:cNvPicPr>
            <a:picLocks noChangeAspect="1"/>
          </p:cNvPicPr>
          <p:nvPr/>
        </p:nvPicPr>
        <p:blipFill>
          <a:blip r:embed="rId4">
            <a:clrChange>
              <a:clrFrom>
                <a:srgbClr val="FFFFFF"/>
              </a:clrFrom>
              <a:clrTo>
                <a:srgbClr val="FFFFFF">
                  <a:alpha val="0"/>
                </a:srgbClr>
              </a:clrTo>
            </a:clrChange>
            <a:biLevel thresh="50000"/>
            <a:extLst/>
          </a:blip>
          <a:stretch>
            <a:fillRect/>
          </a:stretch>
        </p:blipFill>
        <p:spPr>
          <a:xfrm>
            <a:off x="10444639" y="5526308"/>
            <a:ext cx="579305" cy="605164"/>
          </a:xfrm>
          <a:prstGeom prst="rect">
            <a:avLst/>
          </a:prstGeom>
        </p:spPr>
      </p:pic>
      <p:grpSp>
        <p:nvGrpSpPr>
          <p:cNvPr id="38" name="Group 37"/>
          <p:cNvGrpSpPr/>
          <p:nvPr/>
        </p:nvGrpSpPr>
        <p:grpSpPr>
          <a:xfrm>
            <a:off x="786063" y="2050156"/>
            <a:ext cx="9658576" cy="4575233"/>
            <a:chOff x="504614" y="1340768"/>
            <a:chExt cx="7552128" cy="3946553"/>
          </a:xfrm>
        </p:grpSpPr>
        <p:cxnSp>
          <p:nvCxnSpPr>
            <p:cNvPr id="39" name="Straight Connector 38"/>
            <p:cNvCxnSpPr/>
            <p:nvPr/>
          </p:nvCxnSpPr>
          <p:spPr bwMode="auto">
            <a:xfrm>
              <a:off x="6257745" y="3299270"/>
              <a:ext cx="1761250" cy="16200"/>
            </a:xfrm>
            <a:prstGeom prst="line">
              <a:avLst/>
            </a:prstGeom>
            <a:noFill/>
            <a:ln w="19050" cap="flat" cmpd="sng" algn="ctr">
              <a:solidFill>
                <a:srgbClr val="FFC000"/>
              </a:solidFill>
              <a:prstDash val="solid"/>
              <a:round/>
              <a:headEnd type="none" w="med" len="med"/>
              <a:tailEnd type="none" w="med" len="med"/>
            </a:ln>
            <a:effectLst/>
          </p:spPr>
        </p:cxnSp>
        <p:cxnSp>
          <p:nvCxnSpPr>
            <p:cNvPr id="40" name="Straight Connector 39"/>
            <p:cNvCxnSpPr/>
            <p:nvPr/>
          </p:nvCxnSpPr>
          <p:spPr bwMode="auto">
            <a:xfrm flipV="1">
              <a:off x="7154992" y="4653136"/>
              <a:ext cx="807180" cy="3766"/>
            </a:xfrm>
            <a:prstGeom prst="line">
              <a:avLst/>
            </a:prstGeom>
            <a:noFill/>
            <a:ln w="19050" cap="flat" cmpd="sng" algn="ctr">
              <a:solidFill>
                <a:srgbClr val="78BAEB"/>
              </a:solidFill>
              <a:prstDash val="solid"/>
              <a:round/>
              <a:headEnd type="none" w="med" len="med"/>
              <a:tailEnd type="none" w="med" len="med"/>
            </a:ln>
            <a:effectLst/>
          </p:spPr>
        </p:cxnSp>
        <p:sp>
          <p:nvSpPr>
            <p:cNvPr id="41" name="Rectangle 40"/>
            <p:cNvSpPr/>
            <p:nvPr/>
          </p:nvSpPr>
          <p:spPr>
            <a:xfrm>
              <a:off x="511844" y="4039520"/>
              <a:ext cx="7075604" cy="1247801"/>
            </a:xfrm>
            <a:prstGeom prst="rect">
              <a:avLst/>
            </a:prstGeom>
            <a:solidFill>
              <a:srgbClr val="99CCFF"/>
            </a:solidFill>
            <a:ln w="9525" cap="flat" cmpd="sng" algn="ctr">
              <a:noFill/>
              <a:prstDash val="solid"/>
            </a:ln>
            <a:effectLst/>
          </p:spPr>
          <p:txBody>
            <a:bodyPr rtlCol="0" anchor="ctr"/>
            <a:lstStyle/>
            <a:p>
              <a:pPr algn="r" defTabSz="457200">
                <a:defRPr/>
              </a:pPr>
              <a:r>
                <a:rPr lang="fr-BE" sz="1600" kern="0" dirty="0">
                  <a:solidFill>
                    <a:srgbClr val="FFFFFF"/>
                  </a:solidFill>
                  <a:latin typeface="Arial"/>
                </a:rPr>
                <a:t>	</a:t>
              </a:r>
              <a:r>
                <a:rPr lang="fr-BE" sz="1600" b="1" kern="0" dirty="0" err="1">
                  <a:solidFill>
                    <a:srgbClr val="404A52"/>
                  </a:solidFill>
                  <a:latin typeface="Arial"/>
                </a:rPr>
                <a:t>Economic</a:t>
              </a:r>
              <a:r>
                <a:rPr lang="fr-BE" sz="1600" b="1" kern="0" dirty="0">
                  <a:solidFill>
                    <a:srgbClr val="404A52"/>
                  </a:solidFill>
                  <a:latin typeface="Arial"/>
                </a:rPr>
                <a:t>/</a:t>
              </a:r>
            </a:p>
            <a:p>
              <a:pPr algn="r" defTabSz="457200">
                <a:defRPr/>
              </a:pPr>
              <a:r>
                <a:rPr lang="fr-BE" sz="1600" b="1" kern="0" dirty="0" err="1">
                  <a:solidFill>
                    <a:srgbClr val="404A52"/>
                  </a:solidFill>
                  <a:latin typeface="Arial"/>
                </a:rPr>
                <a:t>Technological</a:t>
              </a:r>
              <a:endParaRPr lang="fr-BE" sz="1600" b="1" kern="0" dirty="0">
                <a:solidFill>
                  <a:srgbClr val="404A52"/>
                </a:solidFill>
                <a:latin typeface="Arial"/>
              </a:endParaRPr>
            </a:p>
            <a:p>
              <a:pPr algn="r" defTabSz="457200">
                <a:defRPr/>
              </a:pPr>
              <a:r>
                <a:rPr lang="fr-BE" sz="1600" b="1" kern="0" dirty="0">
                  <a:solidFill>
                    <a:srgbClr val="404A52"/>
                  </a:solidFill>
                  <a:latin typeface="Arial"/>
                </a:rPr>
                <a:t>	Impact</a:t>
              </a:r>
              <a:endParaRPr lang="en-GB" sz="1600" b="1" kern="0" dirty="0">
                <a:solidFill>
                  <a:srgbClr val="404A52"/>
                </a:solidFill>
                <a:latin typeface="Arial"/>
              </a:endParaRPr>
            </a:p>
          </p:txBody>
        </p:sp>
        <p:sp>
          <p:nvSpPr>
            <p:cNvPr id="42" name="Rectangle 41"/>
            <p:cNvSpPr/>
            <p:nvPr/>
          </p:nvSpPr>
          <p:spPr>
            <a:xfrm>
              <a:off x="4820978" y="1355052"/>
              <a:ext cx="2766470" cy="1181789"/>
            </a:xfrm>
            <a:prstGeom prst="rect">
              <a:avLst/>
            </a:prstGeom>
            <a:solidFill>
              <a:srgbClr val="0E4194"/>
            </a:solidFill>
            <a:ln w="9525" cap="flat" cmpd="sng" algn="ctr">
              <a:noFill/>
              <a:prstDash val="solid"/>
            </a:ln>
            <a:effectLst/>
          </p:spPr>
          <p:txBody>
            <a:bodyPr rtlCol="0" anchor="ctr"/>
            <a:lstStyle/>
            <a:p>
              <a:pPr algn="r" defTabSz="457200">
                <a:defRPr/>
              </a:pPr>
              <a:r>
                <a:rPr lang="fr-BE" sz="1600" kern="0" dirty="0">
                  <a:solidFill>
                    <a:srgbClr val="FFFFFF"/>
                  </a:solidFill>
                  <a:latin typeface="Arial"/>
                </a:rPr>
                <a:t>	</a:t>
              </a:r>
              <a:r>
                <a:rPr lang="fr-BE" sz="1600" b="1" kern="0" dirty="0">
                  <a:solidFill>
                    <a:srgbClr val="FFFFFF"/>
                  </a:solidFill>
                  <a:latin typeface="Arial"/>
                </a:rPr>
                <a:t>Scientific</a:t>
              </a:r>
            </a:p>
            <a:p>
              <a:pPr algn="r" defTabSz="457200">
                <a:defRPr/>
              </a:pPr>
              <a:r>
                <a:rPr lang="fr-BE" sz="1600" b="1" kern="0" dirty="0">
                  <a:solidFill>
                    <a:srgbClr val="FFFFFF"/>
                  </a:solidFill>
                  <a:latin typeface="Arial"/>
                </a:rPr>
                <a:t>	Impact</a:t>
              </a:r>
            </a:p>
          </p:txBody>
        </p:sp>
        <p:sp>
          <p:nvSpPr>
            <p:cNvPr id="43" name="Rectangle 42"/>
            <p:cNvSpPr/>
            <p:nvPr/>
          </p:nvSpPr>
          <p:spPr>
            <a:xfrm>
              <a:off x="4804187" y="2718888"/>
              <a:ext cx="2783260" cy="1167820"/>
            </a:xfrm>
            <a:prstGeom prst="rect">
              <a:avLst/>
            </a:prstGeom>
            <a:solidFill>
              <a:srgbClr val="FBC400"/>
            </a:solidFill>
            <a:ln w="9525" cap="flat" cmpd="sng" algn="ctr">
              <a:noFill/>
              <a:prstDash val="solid"/>
            </a:ln>
            <a:effectLst/>
          </p:spPr>
          <p:txBody>
            <a:bodyPr rtlCol="0" anchor="ctr"/>
            <a:lstStyle/>
            <a:p>
              <a:pPr algn="r" defTabSz="457200">
                <a:defRPr/>
              </a:pPr>
              <a:r>
                <a:rPr lang="fr-BE" sz="1600" kern="0" dirty="0">
                  <a:solidFill>
                    <a:srgbClr val="FFFFFF"/>
                  </a:solidFill>
                  <a:latin typeface="Arial"/>
                </a:rPr>
                <a:t>	</a:t>
              </a:r>
              <a:r>
                <a:rPr lang="fr-BE" sz="1600" b="1" kern="0" dirty="0" err="1">
                  <a:solidFill>
                    <a:srgbClr val="404A52"/>
                  </a:solidFill>
                  <a:latin typeface="Arial"/>
                </a:rPr>
                <a:t>Societal</a:t>
              </a:r>
              <a:r>
                <a:rPr lang="fr-BE" sz="1600" b="1" kern="0" dirty="0">
                  <a:solidFill>
                    <a:srgbClr val="404A52"/>
                  </a:solidFill>
                  <a:latin typeface="Arial"/>
                </a:rPr>
                <a:t/>
              </a:r>
              <a:br>
                <a:rPr lang="fr-BE" sz="1600" b="1" kern="0" dirty="0">
                  <a:solidFill>
                    <a:srgbClr val="404A52"/>
                  </a:solidFill>
                  <a:latin typeface="Arial"/>
                </a:rPr>
              </a:br>
              <a:r>
                <a:rPr lang="fr-BE" sz="1600" b="1" kern="0" dirty="0">
                  <a:solidFill>
                    <a:srgbClr val="404A52"/>
                  </a:solidFill>
                  <a:latin typeface="Arial"/>
                </a:rPr>
                <a:t>Impact</a:t>
              </a:r>
              <a:endParaRPr lang="en-GB" sz="1600" b="1" kern="0" dirty="0">
                <a:solidFill>
                  <a:srgbClr val="404A52"/>
                </a:solidFill>
                <a:latin typeface="Arial"/>
              </a:endParaRPr>
            </a:p>
          </p:txBody>
        </p:sp>
        <p:sp>
          <p:nvSpPr>
            <p:cNvPr id="44" name="Pentagon 43"/>
            <p:cNvSpPr/>
            <p:nvPr/>
          </p:nvSpPr>
          <p:spPr>
            <a:xfrm>
              <a:off x="509016" y="4024164"/>
              <a:ext cx="5582896" cy="1263157"/>
            </a:xfrm>
            <a:prstGeom prst="homePlate">
              <a:avLst/>
            </a:prstGeom>
            <a:solidFill>
              <a:srgbClr val="99CCFF"/>
            </a:solidFill>
            <a:ln w="38100" cap="flat" cmpd="sng" algn="ctr">
              <a:solidFill>
                <a:srgbClr val="FFFFFF"/>
              </a:solidFill>
              <a:prstDash val="solid"/>
            </a:ln>
            <a:effectLst/>
          </p:spPr>
          <p:txBody>
            <a:bodyPr rtlCol="0" anchor="ctr"/>
            <a:lstStyle/>
            <a:p>
              <a:pPr defTabSz="457200">
                <a:defRPr/>
              </a:pPr>
              <a:endParaRPr lang="en-GB" sz="1100" kern="0">
                <a:solidFill>
                  <a:srgbClr val="000000"/>
                </a:solidFill>
                <a:latin typeface="Arial"/>
              </a:endParaRPr>
            </a:p>
          </p:txBody>
        </p:sp>
        <p:sp>
          <p:nvSpPr>
            <p:cNvPr id="45" name="Pentagon 44"/>
            <p:cNvSpPr/>
            <p:nvPr/>
          </p:nvSpPr>
          <p:spPr>
            <a:xfrm>
              <a:off x="539552" y="1340768"/>
              <a:ext cx="5552359" cy="1196073"/>
            </a:xfrm>
            <a:prstGeom prst="homePlate">
              <a:avLst/>
            </a:prstGeom>
            <a:solidFill>
              <a:srgbClr val="0E4194"/>
            </a:solidFill>
            <a:ln w="38100" cap="flat" cmpd="sng" algn="ctr">
              <a:solidFill>
                <a:srgbClr val="FFFFFF"/>
              </a:solidFill>
              <a:prstDash val="solid"/>
            </a:ln>
            <a:effectLst/>
          </p:spPr>
          <p:txBody>
            <a:bodyPr rtlCol="0" anchor="ctr"/>
            <a:lstStyle/>
            <a:p>
              <a:pPr algn="ctr" defTabSz="457200">
                <a:defRPr/>
              </a:pPr>
              <a:endParaRPr lang="en-GB" kern="0" dirty="0">
                <a:solidFill>
                  <a:srgbClr val="FFFFFF"/>
                </a:solidFill>
                <a:latin typeface="Arial"/>
              </a:endParaRPr>
            </a:p>
          </p:txBody>
        </p:sp>
        <p:sp>
          <p:nvSpPr>
            <p:cNvPr id="46" name="Pentagon 45"/>
            <p:cNvSpPr/>
            <p:nvPr/>
          </p:nvSpPr>
          <p:spPr>
            <a:xfrm>
              <a:off x="539554" y="2693994"/>
              <a:ext cx="5552358" cy="1211917"/>
            </a:xfrm>
            <a:prstGeom prst="homePlate">
              <a:avLst/>
            </a:prstGeom>
            <a:solidFill>
              <a:srgbClr val="FBC400"/>
            </a:solidFill>
            <a:ln w="38100" cap="flat" cmpd="sng" algn="ctr">
              <a:solidFill>
                <a:srgbClr val="FFFFFF"/>
              </a:solidFill>
              <a:prstDash val="solid"/>
            </a:ln>
            <a:effectLst/>
          </p:spPr>
          <p:txBody>
            <a:bodyPr rtlCol="0" anchor="ctr"/>
            <a:lstStyle/>
            <a:p>
              <a:pPr algn="ctr" defTabSz="457200">
                <a:defRPr/>
              </a:pPr>
              <a:endParaRPr lang="en-GB" sz="1100" kern="0" dirty="0">
                <a:solidFill>
                  <a:srgbClr val="FFFFFF"/>
                </a:solidFill>
                <a:latin typeface="Arial"/>
              </a:endParaRPr>
            </a:p>
          </p:txBody>
        </p:sp>
        <p:sp>
          <p:nvSpPr>
            <p:cNvPr id="47" name="Pentagon 46"/>
            <p:cNvSpPr/>
            <p:nvPr/>
          </p:nvSpPr>
          <p:spPr>
            <a:xfrm>
              <a:off x="553131" y="1472772"/>
              <a:ext cx="4591368" cy="280251"/>
            </a:xfrm>
            <a:prstGeom prst="homePlate">
              <a:avLst/>
            </a:prstGeom>
            <a:solidFill>
              <a:srgbClr val="FFFFFF"/>
            </a:solidFill>
            <a:ln w="9525" cap="flat" cmpd="sng" algn="ctr">
              <a:noFill/>
              <a:prstDash val="solid"/>
            </a:ln>
            <a:effectLst/>
          </p:spPr>
          <p:txBody>
            <a:bodyPr rtlCol="0" anchor="ctr"/>
            <a:lstStyle/>
            <a:p>
              <a:pPr defTabSz="457200">
                <a:defRPr/>
              </a:pPr>
              <a:r>
                <a:rPr lang="en-GB" sz="1400" kern="0" dirty="0">
                  <a:solidFill>
                    <a:srgbClr val="404A52"/>
                  </a:solidFill>
                  <a:latin typeface="Arial"/>
                </a:rPr>
                <a:t>1. </a:t>
              </a:r>
              <a:r>
                <a:rPr lang="en-GB" sz="1400" kern="0" dirty="0">
                  <a:latin typeface="Arial"/>
                </a:rPr>
                <a:t>Creating high-quality new knowledge</a:t>
              </a:r>
            </a:p>
          </p:txBody>
        </p:sp>
        <p:sp>
          <p:nvSpPr>
            <p:cNvPr id="48" name="Pentagon 47"/>
            <p:cNvSpPr/>
            <p:nvPr/>
          </p:nvSpPr>
          <p:spPr>
            <a:xfrm>
              <a:off x="553131" y="1825021"/>
              <a:ext cx="4591368" cy="280251"/>
            </a:xfrm>
            <a:prstGeom prst="homePlate">
              <a:avLst/>
            </a:prstGeom>
            <a:solidFill>
              <a:srgbClr val="FFFFFF"/>
            </a:solidFill>
            <a:ln w="9525" cap="flat" cmpd="sng" algn="ctr">
              <a:noFill/>
              <a:prstDash val="solid"/>
            </a:ln>
            <a:effectLst/>
          </p:spPr>
          <p:txBody>
            <a:bodyPr rtlCol="0" anchor="ctr"/>
            <a:lstStyle/>
            <a:p>
              <a:pPr defTabSz="457200">
                <a:defRPr/>
              </a:pPr>
              <a:r>
                <a:rPr lang="en-GB" sz="1400" kern="0" dirty="0">
                  <a:solidFill>
                    <a:srgbClr val="000000"/>
                  </a:solidFill>
                  <a:latin typeface="Arial"/>
                </a:rPr>
                <a:t>2. </a:t>
              </a:r>
              <a:r>
                <a:rPr lang="en-GB" sz="1400" kern="0" dirty="0">
                  <a:latin typeface="Arial"/>
                </a:rPr>
                <a:t>Strengthening human capital in R&amp;I</a:t>
              </a:r>
            </a:p>
          </p:txBody>
        </p:sp>
        <p:sp>
          <p:nvSpPr>
            <p:cNvPr id="49" name="Pentagon 48"/>
            <p:cNvSpPr/>
            <p:nvPr/>
          </p:nvSpPr>
          <p:spPr>
            <a:xfrm>
              <a:off x="553130" y="2172990"/>
              <a:ext cx="4591371" cy="280251"/>
            </a:xfrm>
            <a:prstGeom prst="homePlate">
              <a:avLst/>
            </a:prstGeom>
            <a:solidFill>
              <a:srgbClr val="FFFFFF"/>
            </a:solidFill>
            <a:ln w="9525" cap="flat" cmpd="sng" algn="ctr">
              <a:noFill/>
              <a:prstDash val="solid"/>
            </a:ln>
            <a:effectLst/>
          </p:spPr>
          <p:txBody>
            <a:bodyPr rtlCol="0" anchor="ctr"/>
            <a:lstStyle/>
            <a:p>
              <a:pPr defTabSz="457200">
                <a:defRPr/>
              </a:pPr>
              <a:r>
                <a:rPr lang="en-GB" sz="1400" kern="0" dirty="0">
                  <a:solidFill>
                    <a:srgbClr val="404A52"/>
                  </a:solidFill>
                  <a:latin typeface="Arial"/>
                </a:rPr>
                <a:t>3. </a:t>
              </a:r>
              <a:r>
                <a:rPr lang="en-GB" sz="1400" kern="0" dirty="0">
                  <a:latin typeface="Arial"/>
                </a:rPr>
                <a:t>Fostering diffusion of knowledge and Open Science</a:t>
              </a:r>
            </a:p>
          </p:txBody>
        </p:sp>
        <p:sp>
          <p:nvSpPr>
            <p:cNvPr id="50" name="Pentagon 49"/>
            <p:cNvSpPr/>
            <p:nvPr/>
          </p:nvSpPr>
          <p:spPr>
            <a:xfrm>
              <a:off x="555960" y="2829547"/>
              <a:ext cx="5118716" cy="276208"/>
            </a:xfrm>
            <a:prstGeom prst="homePlate">
              <a:avLst/>
            </a:prstGeom>
            <a:solidFill>
              <a:srgbClr val="FFFFFF"/>
            </a:solidFill>
            <a:ln w="9525" cap="flat" cmpd="sng" algn="ctr">
              <a:noFill/>
              <a:prstDash val="solid"/>
            </a:ln>
            <a:effectLst/>
          </p:spPr>
          <p:txBody>
            <a:bodyPr rtlCol="0" anchor="ctr"/>
            <a:lstStyle/>
            <a:p>
              <a:pPr defTabSz="457200">
                <a:defRPr/>
              </a:pPr>
              <a:r>
                <a:rPr lang="en-GB" sz="1400" kern="0" dirty="0">
                  <a:solidFill>
                    <a:srgbClr val="404A52"/>
                  </a:solidFill>
                  <a:latin typeface="Arial"/>
                </a:rPr>
                <a:t>4. </a:t>
              </a:r>
              <a:r>
                <a:rPr lang="en-GB" sz="1400" kern="0" dirty="0">
                  <a:latin typeface="Arial"/>
                </a:rPr>
                <a:t>Addressing EU policy priorities &amp; global challenges through R&amp;I</a:t>
              </a:r>
            </a:p>
          </p:txBody>
        </p:sp>
        <p:sp>
          <p:nvSpPr>
            <p:cNvPr id="51" name="Pentagon 50"/>
            <p:cNvSpPr/>
            <p:nvPr/>
          </p:nvSpPr>
          <p:spPr>
            <a:xfrm>
              <a:off x="555960" y="3191603"/>
              <a:ext cx="5118716" cy="241806"/>
            </a:xfrm>
            <a:prstGeom prst="homePlate">
              <a:avLst/>
            </a:prstGeom>
            <a:solidFill>
              <a:srgbClr val="FFFFFF"/>
            </a:solidFill>
            <a:ln w="9525" cap="flat" cmpd="sng" algn="ctr">
              <a:noFill/>
              <a:prstDash val="solid"/>
            </a:ln>
            <a:effectLst/>
          </p:spPr>
          <p:txBody>
            <a:bodyPr rtlCol="0" anchor="ctr"/>
            <a:lstStyle/>
            <a:p>
              <a:pPr defTabSz="457200">
                <a:defRPr/>
              </a:pPr>
              <a:r>
                <a:rPr lang="en-GB" sz="1400" kern="0" dirty="0">
                  <a:solidFill>
                    <a:srgbClr val="404A52"/>
                  </a:solidFill>
                  <a:latin typeface="Arial"/>
                </a:rPr>
                <a:t>5</a:t>
              </a:r>
              <a:r>
                <a:rPr lang="en-GB" sz="1400" kern="0" dirty="0">
                  <a:latin typeface="Arial"/>
                </a:rPr>
                <a:t>. Delivering benefits &amp; impact via R&amp;I missions</a:t>
              </a:r>
            </a:p>
          </p:txBody>
        </p:sp>
        <p:sp>
          <p:nvSpPr>
            <p:cNvPr id="52" name="Pentagon 51"/>
            <p:cNvSpPr/>
            <p:nvPr/>
          </p:nvSpPr>
          <p:spPr>
            <a:xfrm>
              <a:off x="555960" y="3513796"/>
              <a:ext cx="5118716" cy="267633"/>
            </a:xfrm>
            <a:prstGeom prst="homePlate">
              <a:avLst/>
            </a:prstGeom>
            <a:solidFill>
              <a:srgbClr val="FFFFFF"/>
            </a:solidFill>
            <a:ln w="9525" cap="flat" cmpd="sng" algn="ctr">
              <a:noFill/>
              <a:prstDash val="solid"/>
            </a:ln>
            <a:effectLst/>
          </p:spPr>
          <p:txBody>
            <a:bodyPr rtlCol="0" anchor="ctr"/>
            <a:lstStyle/>
            <a:p>
              <a:pPr defTabSz="457200">
                <a:defRPr/>
              </a:pPr>
              <a:r>
                <a:rPr lang="en-GB" sz="1400" kern="0" dirty="0">
                  <a:solidFill>
                    <a:srgbClr val="404A52"/>
                  </a:solidFill>
                  <a:latin typeface="Arial"/>
                </a:rPr>
                <a:t>6. </a:t>
              </a:r>
              <a:r>
                <a:rPr lang="en-GB" sz="1400" kern="0" dirty="0">
                  <a:latin typeface="Arial"/>
                </a:rPr>
                <a:t>Strengthening the uptake of R&amp;I in society</a:t>
              </a:r>
            </a:p>
          </p:txBody>
        </p:sp>
        <p:sp>
          <p:nvSpPr>
            <p:cNvPr id="53" name="Pentagon 52"/>
            <p:cNvSpPr/>
            <p:nvPr/>
          </p:nvSpPr>
          <p:spPr>
            <a:xfrm>
              <a:off x="511845" y="4116286"/>
              <a:ext cx="5095519" cy="274578"/>
            </a:xfrm>
            <a:prstGeom prst="homePlate">
              <a:avLst/>
            </a:prstGeom>
            <a:solidFill>
              <a:srgbClr val="FFFFFF"/>
            </a:solidFill>
            <a:ln w="9525" cap="flat" cmpd="sng" algn="ctr">
              <a:solidFill>
                <a:srgbClr val="FFFFFF"/>
              </a:solidFill>
              <a:prstDash val="solid"/>
            </a:ln>
            <a:effectLst/>
          </p:spPr>
          <p:txBody>
            <a:bodyPr rtlCol="0" anchor="ctr"/>
            <a:lstStyle/>
            <a:p>
              <a:pPr defTabSz="457200">
                <a:defRPr/>
              </a:pPr>
              <a:r>
                <a:rPr lang="en-GB" sz="1400" kern="0" dirty="0">
                  <a:solidFill>
                    <a:srgbClr val="404A52"/>
                  </a:solidFill>
                  <a:latin typeface="Arial"/>
                </a:rPr>
                <a:t>7</a:t>
              </a:r>
              <a:r>
                <a:rPr lang="en-GB" sz="1400" kern="0" dirty="0">
                  <a:latin typeface="Arial"/>
                </a:rPr>
                <a:t>. Generating innovation-based growth</a:t>
              </a:r>
            </a:p>
          </p:txBody>
        </p:sp>
        <p:sp>
          <p:nvSpPr>
            <p:cNvPr id="54" name="Pentagon 53"/>
            <p:cNvSpPr/>
            <p:nvPr/>
          </p:nvSpPr>
          <p:spPr>
            <a:xfrm>
              <a:off x="504614" y="4517126"/>
              <a:ext cx="5102749" cy="271376"/>
            </a:xfrm>
            <a:prstGeom prst="homePlate">
              <a:avLst/>
            </a:prstGeom>
            <a:solidFill>
              <a:srgbClr val="FFFFFF"/>
            </a:solidFill>
            <a:ln w="9525" cap="flat" cmpd="sng" algn="ctr">
              <a:solidFill>
                <a:srgbClr val="FFFFFF"/>
              </a:solidFill>
              <a:prstDash val="solid"/>
            </a:ln>
            <a:effectLst/>
          </p:spPr>
          <p:txBody>
            <a:bodyPr rtlCol="0" anchor="ctr"/>
            <a:lstStyle/>
            <a:p>
              <a:pPr defTabSz="457200">
                <a:defRPr/>
              </a:pPr>
              <a:r>
                <a:rPr lang="en-GB" sz="1400" kern="0" dirty="0">
                  <a:solidFill>
                    <a:srgbClr val="404A52"/>
                  </a:solidFill>
                  <a:latin typeface="Arial"/>
                </a:rPr>
                <a:t>8. </a:t>
              </a:r>
              <a:r>
                <a:rPr lang="en-GB" sz="1400" kern="0" dirty="0">
                  <a:latin typeface="Arial"/>
                </a:rPr>
                <a:t>Creating more and better jobs</a:t>
              </a:r>
            </a:p>
          </p:txBody>
        </p:sp>
        <p:sp>
          <p:nvSpPr>
            <p:cNvPr id="55" name="Pentagon 54"/>
            <p:cNvSpPr/>
            <p:nvPr/>
          </p:nvSpPr>
          <p:spPr>
            <a:xfrm>
              <a:off x="504615" y="4869160"/>
              <a:ext cx="5102748" cy="300652"/>
            </a:xfrm>
            <a:prstGeom prst="homePlate">
              <a:avLst/>
            </a:prstGeom>
            <a:solidFill>
              <a:srgbClr val="FFFFFF"/>
            </a:solidFill>
            <a:ln w="9525" cap="flat" cmpd="sng" algn="ctr">
              <a:solidFill>
                <a:srgbClr val="FFFFFF"/>
              </a:solidFill>
              <a:prstDash val="solid"/>
            </a:ln>
            <a:effectLst/>
          </p:spPr>
          <p:txBody>
            <a:bodyPr rtlCol="0" anchor="ctr"/>
            <a:lstStyle/>
            <a:p>
              <a:pPr defTabSz="457200">
                <a:defRPr/>
              </a:pPr>
              <a:r>
                <a:rPr lang="en-GB" sz="1400" kern="0" dirty="0">
                  <a:solidFill>
                    <a:srgbClr val="404A52"/>
                  </a:solidFill>
                  <a:latin typeface="Arial"/>
                </a:rPr>
                <a:t>9. </a:t>
              </a:r>
              <a:r>
                <a:rPr lang="en-GB" sz="1400" kern="0" dirty="0">
                  <a:latin typeface="Arial"/>
                </a:rPr>
                <a:t>Leveraging investments in R&amp;I </a:t>
              </a:r>
            </a:p>
          </p:txBody>
        </p:sp>
        <p:cxnSp>
          <p:nvCxnSpPr>
            <p:cNvPr id="56" name="Straight Connector 55"/>
            <p:cNvCxnSpPr/>
            <p:nvPr/>
          </p:nvCxnSpPr>
          <p:spPr bwMode="auto">
            <a:xfrm>
              <a:off x="7286920" y="1945399"/>
              <a:ext cx="769822" cy="0"/>
            </a:xfrm>
            <a:prstGeom prst="line">
              <a:avLst/>
            </a:prstGeom>
            <a:noFill/>
            <a:ln w="19050" cap="flat" cmpd="sng" algn="ctr">
              <a:solidFill>
                <a:srgbClr val="0E4194"/>
              </a:solidFill>
              <a:prstDash val="solid"/>
              <a:round/>
              <a:headEnd type="none" w="med" len="med"/>
              <a:tailEnd type="none" w="med" len="med"/>
            </a:ln>
            <a:effectLst/>
          </p:spPr>
        </p:cxnSp>
      </p:grpSp>
      <p:pic>
        <p:nvPicPr>
          <p:cNvPr id="57" name="Picture 4" descr="C:\Users\ravetju\AppData\Local\Temp\1\eart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9672" y="4096303"/>
            <a:ext cx="617557" cy="577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421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p:spPr>
        <p:txBody>
          <a:bodyPr/>
          <a:lstStyle/>
          <a:p>
            <a:pPr algn="ctr"/>
            <a:r>
              <a:rPr lang="fr-BE" sz="3200" dirty="0" smtClean="0">
                <a:latin typeface="Calibri" panose="020F0502020204030204" pitchFamily="34" charset="0"/>
                <a:cs typeface="Calibri" panose="020F0502020204030204" pitchFamily="34" charset="0"/>
              </a:rPr>
              <a:t>Take </a:t>
            </a:r>
            <a:r>
              <a:rPr lang="fr-BE" sz="3200" dirty="0" err="1" smtClean="0">
                <a:latin typeface="Calibri" panose="020F0502020204030204" pitchFamily="34" charset="0"/>
                <a:cs typeface="Calibri" panose="020F0502020204030204" pitchFamily="34" charset="0"/>
              </a:rPr>
              <a:t>away</a:t>
            </a:r>
            <a:r>
              <a:rPr lang="fr-BE" sz="3200" dirty="0" smtClean="0">
                <a:latin typeface="Calibri" panose="020F0502020204030204" pitchFamily="34" charset="0"/>
                <a:cs typeface="Calibri" panose="020F0502020204030204" pitchFamily="34" charset="0"/>
              </a:rPr>
              <a:t> messages  </a:t>
            </a:r>
            <a:endParaRPr lang="en-GB"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9600" y="2276476"/>
            <a:ext cx="10972800" cy="3744916"/>
          </a:xfrm>
        </p:spPr>
        <p:txBody>
          <a:bodyPr/>
          <a:lstStyle/>
          <a:p>
            <a:pPr marL="0" indent="0">
              <a:buClr>
                <a:srgbClr val="002D86"/>
              </a:buClr>
              <a:buNone/>
            </a:pPr>
            <a:endParaRPr lang="fr-BE" sz="2400" i="0" dirty="0" smtClean="0">
              <a:latin typeface="Calibri" panose="020F0502020204030204" pitchFamily="34" charset="0"/>
              <a:cs typeface="Calibri" panose="020F0502020204030204" pitchFamily="34" charset="0"/>
            </a:endParaRPr>
          </a:p>
          <a:p>
            <a:pPr algn="just">
              <a:buClr>
                <a:srgbClr val="002D86"/>
              </a:buClr>
              <a:buFont typeface="Arial" panose="020B0604020202020204" pitchFamily="34" charset="0"/>
              <a:buChar char="•"/>
            </a:pPr>
            <a:r>
              <a:rPr lang="fr-BE" sz="2400" i="0" dirty="0" err="1" smtClean="0">
                <a:latin typeface="Calibri" panose="020F0502020204030204" pitchFamily="34" charset="0"/>
                <a:cs typeface="Calibri" panose="020F0502020204030204" pitchFamily="34" charset="0"/>
              </a:rPr>
              <a:t>Increased</a:t>
            </a:r>
            <a:r>
              <a:rPr lang="fr-BE" sz="2400" i="0" dirty="0" smtClean="0">
                <a:latin typeface="Calibri" panose="020F0502020204030204" pitchFamily="34" charset="0"/>
                <a:cs typeface="Calibri" panose="020F0502020204030204" pitchFamily="34" charset="0"/>
              </a:rPr>
              <a:t> </a:t>
            </a:r>
            <a:r>
              <a:rPr lang="fr-BE" sz="2400" i="0" dirty="0" err="1" smtClean="0">
                <a:latin typeface="Calibri" panose="020F0502020204030204" pitchFamily="34" charset="0"/>
                <a:cs typeface="Calibri" panose="020F0502020204030204" pitchFamily="34" charset="0"/>
              </a:rPr>
              <a:t>emphasis</a:t>
            </a:r>
            <a:r>
              <a:rPr lang="fr-BE" sz="2400" i="0" dirty="0" smtClean="0">
                <a:latin typeface="Calibri" panose="020F0502020204030204" pitchFamily="34" charset="0"/>
                <a:cs typeface="Calibri" panose="020F0502020204030204" pitchFamily="34" charset="0"/>
              </a:rPr>
              <a:t> on </a:t>
            </a:r>
            <a:r>
              <a:rPr lang="fr-BE" sz="2400" i="0" dirty="0" err="1" smtClean="0">
                <a:latin typeface="Calibri" panose="020F0502020204030204" pitchFamily="34" charset="0"/>
                <a:cs typeface="Calibri" panose="020F0502020204030204" pitchFamily="34" charset="0"/>
              </a:rPr>
              <a:t>Dissemination</a:t>
            </a:r>
            <a:r>
              <a:rPr lang="fr-BE" sz="2400" i="0" dirty="0" smtClean="0">
                <a:latin typeface="Calibri" panose="020F0502020204030204" pitchFamily="34" charset="0"/>
                <a:cs typeface="Calibri" panose="020F0502020204030204" pitchFamily="34" charset="0"/>
              </a:rPr>
              <a:t> &amp; Exploitation for </a:t>
            </a:r>
            <a:r>
              <a:rPr lang="fr-BE" sz="2400" i="0" dirty="0" err="1" smtClean="0">
                <a:latin typeface="Calibri" panose="020F0502020204030204" pitchFamily="34" charset="0"/>
                <a:cs typeface="Calibri" panose="020F0502020204030204" pitchFamily="34" charset="0"/>
              </a:rPr>
              <a:t>fostering</a:t>
            </a:r>
            <a:r>
              <a:rPr lang="fr-BE" sz="2400" i="0" dirty="0" smtClean="0">
                <a:latin typeface="Calibri" panose="020F0502020204030204" pitchFamily="34" charset="0"/>
                <a:cs typeface="Calibri" panose="020F0502020204030204" pitchFamily="34" charset="0"/>
              </a:rPr>
              <a:t> the </a:t>
            </a:r>
            <a:r>
              <a:rPr lang="fr-BE" sz="2400" i="0" dirty="0" err="1" smtClean="0">
                <a:latin typeface="Calibri" panose="020F0502020204030204" pitchFamily="34" charset="0"/>
                <a:cs typeface="Calibri" panose="020F0502020204030204" pitchFamily="34" charset="0"/>
              </a:rPr>
              <a:t>visiblity</a:t>
            </a:r>
            <a:r>
              <a:rPr lang="fr-BE" sz="2400" i="0" dirty="0" smtClean="0">
                <a:latin typeface="Calibri" panose="020F0502020204030204" pitchFamily="34" charset="0"/>
                <a:cs typeface="Calibri" panose="020F0502020204030204" pitchFamily="34" charset="0"/>
              </a:rPr>
              <a:t>, </a:t>
            </a:r>
            <a:r>
              <a:rPr lang="fr-BE" sz="2400" i="0" dirty="0" err="1" smtClean="0">
                <a:latin typeface="Calibri" panose="020F0502020204030204" pitchFamily="34" charset="0"/>
                <a:cs typeface="Calibri" panose="020F0502020204030204" pitchFamily="34" charset="0"/>
              </a:rPr>
              <a:t>availability</a:t>
            </a:r>
            <a:r>
              <a:rPr lang="fr-BE" sz="2400" i="0" dirty="0" smtClean="0">
                <a:latin typeface="Calibri" panose="020F0502020204030204" pitchFamily="34" charset="0"/>
                <a:cs typeface="Calibri" panose="020F0502020204030204" pitchFamily="34" charset="0"/>
              </a:rPr>
              <a:t>, use, </a:t>
            </a:r>
            <a:r>
              <a:rPr lang="fr-BE" sz="2400" i="0" dirty="0" err="1" smtClean="0">
                <a:latin typeface="Calibri" panose="020F0502020204030204" pitchFamily="34" charset="0"/>
                <a:cs typeface="Calibri" panose="020F0502020204030204" pitchFamily="34" charset="0"/>
              </a:rPr>
              <a:t>uptake</a:t>
            </a:r>
            <a:r>
              <a:rPr lang="fr-BE" sz="2400" i="0" dirty="0" smtClean="0">
                <a:latin typeface="Calibri" panose="020F0502020204030204" pitchFamily="34" charset="0"/>
                <a:cs typeface="Calibri" panose="020F0502020204030204" pitchFamily="34" charset="0"/>
              </a:rPr>
              <a:t> and valorisation of R&amp;I </a:t>
            </a:r>
            <a:r>
              <a:rPr lang="fr-BE" sz="2400" i="0" dirty="0" err="1" smtClean="0">
                <a:latin typeface="Calibri" panose="020F0502020204030204" pitchFamily="34" charset="0"/>
                <a:cs typeface="Calibri" panose="020F0502020204030204" pitchFamily="34" charset="0"/>
              </a:rPr>
              <a:t>results</a:t>
            </a:r>
            <a:endParaRPr lang="fr-BE" sz="2400" i="0" dirty="0" smtClean="0">
              <a:latin typeface="Calibri" panose="020F0502020204030204" pitchFamily="34" charset="0"/>
              <a:cs typeface="Calibri" panose="020F0502020204030204" pitchFamily="34" charset="0"/>
            </a:endParaRPr>
          </a:p>
          <a:p>
            <a:pPr marL="0" indent="0" algn="just">
              <a:buClr>
                <a:srgbClr val="002D86"/>
              </a:buClr>
              <a:buNone/>
            </a:pPr>
            <a:r>
              <a:rPr lang="fr-BE" sz="2400" i="0" dirty="0" smtClean="0">
                <a:latin typeface="Calibri" panose="020F0502020204030204" pitchFamily="34" charset="0"/>
                <a:cs typeface="Calibri" panose="020F0502020204030204" pitchFamily="34" charset="0"/>
              </a:rPr>
              <a:t> </a:t>
            </a:r>
          </a:p>
          <a:p>
            <a:pPr algn="just">
              <a:buClr>
                <a:srgbClr val="002D86"/>
              </a:buClr>
              <a:buFont typeface="Arial" panose="020B0604020202020204" pitchFamily="34" charset="0"/>
              <a:buChar char="•"/>
            </a:pPr>
            <a:r>
              <a:rPr lang="fr-BE" sz="2400" i="0" dirty="0" smtClean="0">
                <a:latin typeface="Calibri" panose="020F0502020204030204" pitchFamily="34" charset="0"/>
                <a:cs typeface="Calibri" panose="020F0502020204030204" pitchFamily="34" charset="0"/>
              </a:rPr>
              <a:t>Open Science as modus operandi for </a:t>
            </a:r>
            <a:r>
              <a:rPr lang="fr-BE" sz="2400" i="0" dirty="0" err="1" smtClean="0">
                <a:latin typeface="Calibri" panose="020F0502020204030204" pitchFamily="34" charset="0"/>
                <a:cs typeface="Calibri" panose="020F0502020204030204" pitchFamily="34" charset="0"/>
              </a:rPr>
              <a:t>enhancing</a:t>
            </a:r>
            <a:r>
              <a:rPr lang="fr-BE" sz="2400" i="0" dirty="0" smtClean="0">
                <a:latin typeface="Calibri" panose="020F0502020204030204" pitchFamily="34" charset="0"/>
                <a:cs typeface="Calibri" panose="020F0502020204030204" pitchFamily="34" charset="0"/>
              </a:rPr>
              <a:t> </a:t>
            </a:r>
            <a:r>
              <a:rPr lang="fr-BE" sz="2400" i="0" dirty="0" err="1" smtClean="0">
                <a:latin typeface="Calibri" panose="020F0502020204030204" pitchFamily="34" charset="0"/>
                <a:cs typeface="Calibri" panose="020F0502020204030204" pitchFamily="34" charset="0"/>
              </a:rPr>
              <a:t>knowledge</a:t>
            </a:r>
            <a:r>
              <a:rPr lang="fr-BE" sz="2400" i="0" dirty="0" smtClean="0">
                <a:latin typeface="Calibri" panose="020F0502020204030204" pitchFamily="34" charset="0"/>
                <a:cs typeface="Calibri" panose="020F0502020204030204" pitchFamily="34" charset="0"/>
              </a:rPr>
              <a:t> circulation</a:t>
            </a:r>
          </a:p>
          <a:p>
            <a:pPr marL="0" indent="0" algn="just">
              <a:buClr>
                <a:srgbClr val="002D86"/>
              </a:buClr>
              <a:buNone/>
            </a:pPr>
            <a:endParaRPr lang="fr-BE" sz="2400" i="0" dirty="0" smtClean="0">
              <a:latin typeface="Calibri" panose="020F0502020204030204" pitchFamily="34" charset="0"/>
              <a:cs typeface="Calibri" panose="020F0502020204030204" pitchFamily="34" charset="0"/>
            </a:endParaRPr>
          </a:p>
          <a:p>
            <a:pPr algn="just">
              <a:buClr>
                <a:srgbClr val="002D86"/>
              </a:buClr>
              <a:buFont typeface="Arial" panose="020B0604020202020204" pitchFamily="34" charset="0"/>
              <a:buChar char="•"/>
            </a:pPr>
            <a:r>
              <a:rPr lang="fr-BE" sz="2400" i="0" dirty="0" smtClean="0">
                <a:latin typeface="Calibri" panose="020F0502020204030204" pitchFamily="34" charset="0"/>
                <a:cs typeface="Calibri" panose="020F0502020204030204" pitchFamily="34" charset="0"/>
              </a:rPr>
              <a:t>Key Impact </a:t>
            </a:r>
            <a:r>
              <a:rPr lang="fr-BE" sz="2400" i="0" dirty="0" err="1" smtClean="0">
                <a:latin typeface="Calibri" panose="020F0502020204030204" pitchFamily="34" charset="0"/>
                <a:cs typeface="Calibri" panose="020F0502020204030204" pitchFamily="34" charset="0"/>
              </a:rPr>
              <a:t>Pathways</a:t>
            </a:r>
            <a:r>
              <a:rPr lang="fr-BE" sz="2400" i="0" dirty="0" smtClean="0">
                <a:latin typeface="Calibri" panose="020F0502020204030204" pitchFamily="34" charset="0"/>
                <a:cs typeface="Calibri" panose="020F0502020204030204" pitchFamily="34" charset="0"/>
              </a:rPr>
              <a:t> for more efficient and effective Programme monitoring </a:t>
            </a:r>
            <a:endParaRPr lang="en-GB" sz="240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7049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4BE043-3FE3-491D-9816-59D520D06C2A}" type="slidenum">
              <a:rPr kumimoji="0" lang="en-GB" sz="105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05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pic>
        <p:nvPicPr>
          <p:cNvPr id="117763" name="Picture 2"/>
          <p:cNvPicPr>
            <a:picLocks noChangeAspect="1"/>
          </p:cNvPicPr>
          <p:nvPr/>
        </p:nvPicPr>
        <p:blipFill rotWithShape="1">
          <a:blip r:embed="rId3">
            <a:extLst>
              <a:ext uri="{28A0092B-C50C-407E-A947-70E740481C1C}">
                <a14:useLocalDpi xmlns:a14="http://schemas.microsoft.com/office/drawing/2010/main" val="0"/>
              </a:ext>
            </a:extLst>
          </a:blip>
          <a:srcRect t="12674" b="12600"/>
          <a:stretch/>
        </p:blipFill>
        <p:spPr bwMode="auto">
          <a:xfrm>
            <a:off x="2521449" y="1772816"/>
            <a:ext cx="6194263" cy="303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1"/>
          <p:cNvSpPr>
            <a:spLocks noGrp="1"/>
          </p:cNvSpPr>
          <p:nvPr>
            <p:ph type="title"/>
          </p:nvPr>
        </p:nvSpPr>
        <p:spPr>
          <a:xfrm>
            <a:off x="7608168" y="3861048"/>
            <a:ext cx="4103365" cy="1143000"/>
          </a:xfrm>
        </p:spPr>
        <p:txBody>
          <a:bodyPr/>
          <a:lstStyle/>
          <a:p>
            <a:pPr>
              <a:defRPr/>
            </a:pPr>
            <a:r>
              <a:rPr lang="en-GB" altLang="en-US" sz="4000" dirty="0">
                <a:solidFill>
                  <a:schemeClr val="bg1"/>
                </a:solidFill>
              </a:rPr>
              <a:t>Th</a:t>
            </a:r>
            <a:r>
              <a:rPr lang="en-GB" altLang="en-US" sz="4000" dirty="0">
                <a:solidFill>
                  <a:schemeClr val="tx1">
                    <a:lumMod val="65000"/>
                    <a:lumOff val="35000"/>
                  </a:schemeClr>
                </a:solidFill>
              </a:rPr>
              <a:t>ank you !</a:t>
            </a:r>
          </a:p>
        </p:txBody>
      </p:sp>
    </p:spTree>
    <p:extLst>
      <p:ext uri="{BB962C8B-B14F-4D97-AF65-F5344CB8AC3E}">
        <p14:creationId xmlns:p14="http://schemas.microsoft.com/office/powerpoint/2010/main" val="1143287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70339" y="2565348"/>
            <a:ext cx="12121661" cy="2286000"/>
          </a:xfrm>
        </p:spPr>
        <p:txBody>
          <a:bodyPr/>
          <a:lstStyle/>
          <a:p>
            <a:pPr algn="ctr"/>
            <a:r>
              <a:rPr lang="fr-FR" sz="4000" b="0" dirty="0" err="1" smtClean="0">
                <a:solidFill>
                  <a:srgbClr val="FFFFFF"/>
                </a:solidFill>
                <a:latin typeface="Calibri" panose="020F0502020204030204" pitchFamily="34" charset="0"/>
                <a:cs typeface="Calibri" panose="020F0502020204030204" pitchFamily="34" charset="0"/>
              </a:rPr>
              <a:t>Requirements</a:t>
            </a:r>
            <a:r>
              <a:rPr lang="fr-FR" sz="4000" b="0" dirty="0" smtClean="0">
                <a:solidFill>
                  <a:srgbClr val="FFFFFF"/>
                </a:solidFill>
                <a:latin typeface="Calibri" panose="020F0502020204030204" pitchFamily="34" charset="0"/>
                <a:cs typeface="Calibri" panose="020F0502020204030204" pitchFamily="34" charset="0"/>
              </a:rPr>
              <a:t> </a:t>
            </a:r>
            <a:r>
              <a:rPr lang="fr-FR" sz="4000" b="0" dirty="0">
                <a:solidFill>
                  <a:srgbClr val="FFFFFF"/>
                </a:solidFill>
                <a:latin typeface="Calibri" panose="020F0502020204030204" pitchFamily="34" charset="0"/>
                <a:cs typeface="Calibri" panose="020F0502020204030204" pitchFamily="34" charset="0"/>
              </a:rPr>
              <a:t>for </a:t>
            </a:r>
            <a:r>
              <a:rPr lang="fr-FR" sz="4000" b="0" dirty="0" smtClean="0">
                <a:solidFill>
                  <a:srgbClr val="FFFFFF"/>
                </a:solidFill>
                <a:latin typeface="Calibri" panose="020F0502020204030204" pitchFamily="34" charset="0"/>
                <a:cs typeface="Calibri" panose="020F0502020204030204" pitchFamily="34" charset="0"/>
              </a:rPr>
              <a:t>Communication</a:t>
            </a:r>
            <a:r>
              <a:rPr lang="fr-FR" sz="4000" b="0" dirty="0">
                <a:solidFill>
                  <a:srgbClr val="FFFFFF"/>
                </a:solidFill>
                <a:latin typeface="Calibri" panose="020F0502020204030204" pitchFamily="34" charset="0"/>
                <a:cs typeface="Calibri" panose="020F0502020204030204" pitchFamily="34" charset="0"/>
              </a:rPr>
              <a:t>, </a:t>
            </a:r>
            <a:r>
              <a:rPr lang="fr-FR" sz="4000" b="0" dirty="0" smtClean="0">
                <a:solidFill>
                  <a:srgbClr val="FFFFFF"/>
                </a:solidFill>
                <a:latin typeface="Calibri" panose="020F0502020204030204" pitchFamily="34" charset="0"/>
                <a:cs typeface="Calibri" panose="020F0502020204030204" pitchFamily="34" charset="0"/>
              </a:rPr>
              <a:t/>
            </a:r>
            <a:br>
              <a:rPr lang="fr-FR" sz="4000" b="0" dirty="0" smtClean="0">
                <a:solidFill>
                  <a:srgbClr val="FFFFFF"/>
                </a:solidFill>
                <a:latin typeface="Calibri" panose="020F0502020204030204" pitchFamily="34" charset="0"/>
                <a:cs typeface="Calibri" panose="020F0502020204030204" pitchFamily="34" charset="0"/>
              </a:rPr>
            </a:br>
            <a:r>
              <a:rPr lang="fr-FR" sz="4000" b="0" dirty="0" err="1" smtClean="0">
                <a:solidFill>
                  <a:srgbClr val="FFFFFF"/>
                </a:solidFill>
                <a:latin typeface="Calibri" panose="020F0502020204030204" pitchFamily="34" charset="0"/>
                <a:cs typeface="Calibri" panose="020F0502020204030204" pitchFamily="34" charset="0"/>
              </a:rPr>
              <a:t>Dissemination</a:t>
            </a:r>
            <a:r>
              <a:rPr lang="fr-FR" sz="4000" b="0" dirty="0" smtClean="0">
                <a:solidFill>
                  <a:srgbClr val="FFFFFF"/>
                </a:solidFill>
                <a:latin typeface="Calibri" panose="020F0502020204030204" pitchFamily="34" charset="0"/>
                <a:cs typeface="Calibri" panose="020F0502020204030204" pitchFamily="34" charset="0"/>
              </a:rPr>
              <a:t> &amp; Exploitation</a:t>
            </a:r>
            <a:endParaRPr lang="en-US" sz="1200" b="0" i="0" dirty="0">
              <a:solidFill>
                <a:srgbClr val="FFFFFF"/>
              </a:solidFill>
              <a:effectLst/>
              <a:latin typeface="Calibri" panose="020F0502020204030204" pitchFamily="34" charset="0"/>
              <a:cs typeface="Calibri" panose="020F0502020204030204" pitchFamily="34" charset="0"/>
            </a:endParaRPr>
          </a:p>
        </p:txBody>
      </p:sp>
      <p:sp>
        <p:nvSpPr>
          <p:cNvPr id="4" name="Rectangle 6"/>
          <p:cNvSpPr txBox="1">
            <a:spLocks noChangeArrowheads="1"/>
          </p:cNvSpPr>
          <p:nvPr/>
        </p:nvSpPr>
        <p:spPr bwMode="auto">
          <a:xfrm>
            <a:off x="201806" y="5275490"/>
            <a:ext cx="11156619"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bg1"/>
              </a:buClr>
              <a:buFontTx/>
              <a:buNone/>
              <a:defRPr sz="3000" b="1" i="0">
                <a:solidFill>
                  <a:schemeClr val="bg1"/>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endParaRPr lang="en-GB" altLang="en-US" sz="2000" b="0" kern="0" dirty="0">
              <a:latin typeface="Calibri Light" panose="020F0302020204030204" pitchFamily="34" charset="0"/>
            </a:endParaRPr>
          </a:p>
        </p:txBody>
      </p:sp>
    </p:spTree>
    <p:extLst>
      <p:ext uri="{BB962C8B-B14F-4D97-AF65-F5344CB8AC3E}">
        <p14:creationId xmlns:p14="http://schemas.microsoft.com/office/powerpoint/2010/main" val="1964219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84638" y="1187974"/>
            <a:ext cx="4422531" cy="936625"/>
          </a:xfrm>
        </p:spPr>
        <p:txBody>
          <a:bodyPr/>
          <a:lstStyle/>
          <a:p>
            <a:r>
              <a:rPr lang="en-GB" altLang="en-US" sz="2800" dirty="0">
                <a:latin typeface="Calibri" panose="020F0502020204030204" pitchFamily="34" charset="0"/>
                <a:cs typeface="Calibri" panose="020F0502020204030204" pitchFamily="34" charset="0"/>
              </a:rPr>
              <a:t>What are </a:t>
            </a:r>
            <a:r>
              <a:rPr lang="en-GB" altLang="en-US" sz="2800" dirty="0" smtClean="0">
                <a:latin typeface="Calibri" panose="020F0502020204030204" pitchFamily="34" charset="0"/>
                <a:cs typeface="Calibri" panose="020F0502020204030204" pitchFamily="34" charset="0"/>
              </a:rPr>
              <a:t>project results</a:t>
            </a:r>
            <a:r>
              <a:rPr lang="en-GB" altLang="en-US" sz="2800" dirty="0">
                <a:latin typeface="Calibri" panose="020F0502020204030204" pitchFamily="34" charset="0"/>
                <a:cs typeface="Calibri" panose="020F0502020204030204" pitchFamily="34" charset="0"/>
              </a:rPr>
              <a:t>?</a:t>
            </a:r>
          </a:p>
        </p:txBody>
      </p:sp>
      <p:sp>
        <p:nvSpPr>
          <p:cNvPr id="21" name="Content Placeholder 2"/>
          <p:cNvSpPr txBox="1">
            <a:spLocks/>
          </p:cNvSpPr>
          <p:nvPr/>
        </p:nvSpPr>
        <p:spPr bwMode="auto">
          <a:xfrm>
            <a:off x="2189065" y="5844344"/>
            <a:ext cx="8741746" cy="1976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Clr>
                <a:schemeClr val="accent2">
                  <a:lumMod val="75000"/>
                </a:schemeClr>
              </a:buClr>
              <a:buNone/>
            </a:pPr>
            <a:endParaRPr lang="en-GB" sz="1400" i="0"/>
          </a:p>
          <a:p>
            <a:pPr marL="0" indent="0">
              <a:buClr>
                <a:schemeClr val="accent2">
                  <a:lumMod val="75000"/>
                </a:schemeClr>
              </a:buClr>
              <a:buNone/>
            </a:pPr>
            <a:endParaRPr lang="en-GB" sz="1400" i="0"/>
          </a:p>
          <a:p>
            <a:pPr marL="0" indent="0">
              <a:buClr>
                <a:schemeClr val="accent2">
                  <a:lumMod val="75000"/>
                </a:schemeClr>
              </a:buClr>
              <a:buNone/>
            </a:pPr>
            <a:r>
              <a:rPr lang="en-GB" sz="1000" i="0"/>
              <a:t>*</a:t>
            </a:r>
            <a:r>
              <a:rPr lang="en-GB" sz="900" i="0">
                <a:hlinkClick r:id="rId3"/>
              </a:rPr>
              <a:t>http://ec.europa.eu/research/participants/portal/desktop/en/support/reference_terms.html</a:t>
            </a:r>
            <a:r>
              <a:rPr lang="en-GB" sz="900" i="0"/>
              <a:t> </a:t>
            </a:r>
            <a:endParaRPr lang="en-GB" sz="900" i="0" dirty="0"/>
          </a:p>
        </p:txBody>
      </p:sp>
      <p:graphicFrame>
        <p:nvGraphicFramePr>
          <p:cNvPr id="22" name="Content Placeholder 3"/>
          <p:cNvGraphicFramePr>
            <a:graphicFrameLocks noGrp="1"/>
          </p:cNvGraphicFramePr>
          <p:nvPr>
            <p:ph idx="1"/>
            <p:extLst>
              <p:ext uri="{D42A27DB-BD31-4B8C-83A1-F6EECF244321}">
                <p14:modId xmlns:p14="http://schemas.microsoft.com/office/powerpoint/2010/main" val="1073503132"/>
              </p:ext>
            </p:extLst>
          </p:nvPr>
        </p:nvGraphicFramePr>
        <p:xfrm>
          <a:off x="472888" y="2047543"/>
          <a:ext cx="4032077" cy="1520877"/>
        </p:xfrm>
        <a:graphic>
          <a:graphicData uri="http://schemas.openxmlformats.org/drawingml/2006/table">
            <a:tbl>
              <a:tblPr/>
              <a:tblGrid>
                <a:gridCol w="4032077">
                  <a:extLst>
                    <a:ext uri="{9D8B030D-6E8A-4147-A177-3AD203B41FA5}">
                      <a16:colId xmlns:a16="http://schemas.microsoft.com/office/drawing/2014/main" val="20000"/>
                    </a:ext>
                  </a:extLst>
                </a:gridCol>
              </a:tblGrid>
              <a:tr h="381245">
                <a:tc>
                  <a:txBody>
                    <a:bodyPr/>
                    <a:lstStyle/>
                    <a:p>
                      <a:r>
                        <a:rPr lang="en-GB" sz="1600" b="1" dirty="0" smtClean="0">
                          <a:latin typeface="Calibri" panose="020F0502020204030204" pitchFamily="34" charset="0"/>
                          <a:cs typeface="Calibri" panose="020F0502020204030204" pitchFamily="34" charset="0"/>
                        </a:rPr>
                        <a:t>Results</a:t>
                      </a:r>
                      <a:r>
                        <a:rPr lang="en-GB" sz="1800" dirty="0" smtClean="0">
                          <a:latin typeface="Calibri" panose="020F0502020204030204" pitchFamily="34" charset="0"/>
                          <a:cs typeface="Calibri" panose="020F0502020204030204" pitchFamily="34" charset="0"/>
                        </a:rPr>
                        <a:t> </a:t>
                      </a:r>
                      <a:endParaRPr lang="en-GB" sz="1800" dirty="0">
                        <a:latin typeface="Calibri" panose="020F0502020204030204" pitchFamily="34" charset="0"/>
                        <a:cs typeface="Calibri" panose="020F0502020204030204" pitchFamily="34" charset="0"/>
                      </a:endParaRPr>
                    </a:p>
                  </a:txBody>
                  <a:tcPr marT="45703" marB="45703" anchor="ctr">
                    <a:lnL>
                      <a:noFill/>
                    </a:lnL>
                    <a:lnR>
                      <a:noFill/>
                    </a:lnR>
                    <a:lnT>
                      <a:noFill/>
                    </a:lnT>
                    <a:lnB>
                      <a:noFill/>
                    </a:lnB>
                    <a:solidFill>
                      <a:schemeClr val="accent1"/>
                    </a:solidFill>
                  </a:tcPr>
                </a:tc>
                <a:extLst>
                  <a:ext uri="{0D108BD9-81ED-4DB2-BD59-A6C34878D82A}">
                    <a16:rowId xmlns:a16="http://schemas.microsoft.com/office/drawing/2014/main" val="10000"/>
                  </a:ext>
                </a:extLst>
              </a:tr>
              <a:tr h="1139632">
                <a:tc>
                  <a:txBody>
                    <a:bodyPr/>
                    <a:lstStyle/>
                    <a:p>
                      <a:pPr algn="just"/>
                      <a:r>
                        <a:rPr lang="en-GB" sz="1600" kern="1200" dirty="0" smtClean="0">
                          <a:solidFill>
                            <a:schemeClr val="tx1"/>
                          </a:solidFill>
                          <a:effectLst/>
                          <a:latin typeface="Calibri" panose="020F0502020204030204" pitchFamily="34" charset="0"/>
                          <a:ea typeface="+mn-ea"/>
                          <a:cs typeface="Calibri" panose="020F0502020204030204" pitchFamily="34" charset="0"/>
                        </a:rPr>
                        <a:t>Any tangible or intangible output of the action, such as data, knowledge and information whatever their form or nature, whether or not they can be protected.* </a:t>
                      </a:r>
                      <a:endParaRPr lang="en-GB" sz="1600" dirty="0">
                        <a:latin typeface="Calibri" panose="020F0502020204030204" pitchFamily="34" charset="0"/>
                        <a:cs typeface="Calibri" panose="020F0502020204030204" pitchFamily="34" charset="0"/>
                      </a:endParaRPr>
                    </a:p>
                  </a:txBody>
                  <a:tcPr marT="45703" marB="45703" anchor="ctr">
                    <a:lnL>
                      <a:noFill/>
                    </a:lnL>
                    <a:lnR>
                      <a:noFill/>
                    </a:lnR>
                    <a:lnT>
                      <a:noFill/>
                    </a:lnT>
                    <a:lnB>
                      <a:noFill/>
                    </a:lnB>
                    <a:solidFill>
                      <a:schemeClr val="accent1"/>
                    </a:solidFill>
                  </a:tcPr>
                </a:tc>
                <a:extLst>
                  <a:ext uri="{0D108BD9-81ED-4DB2-BD59-A6C34878D82A}">
                    <a16:rowId xmlns:a16="http://schemas.microsoft.com/office/drawing/2014/main" val="10001"/>
                  </a:ext>
                </a:extLst>
              </a:tr>
            </a:tbl>
          </a:graphicData>
        </a:graphic>
      </p:graphicFrame>
      <p:sp>
        <p:nvSpPr>
          <p:cNvPr id="23" name="Content Placeholder 2"/>
          <p:cNvSpPr txBox="1">
            <a:spLocks/>
          </p:cNvSpPr>
          <p:nvPr/>
        </p:nvSpPr>
        <p:spPr bwMode="auto">
          <a:xfrm>
            <a:off x="507024" y="3732039"/>
            <a:ext cx="5721499" cy="215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buClr>
                <a:srgbClr val="00518E"/>
              </a:buClr>
              <a:buFont typeface="Courier New" panose="02070309020205020404" pitchFamily="49" charset="0"/>
              <a:buChar char="o"/>
              <a:defRPr/>
            </a:pPr>
            <a:r>
              <a:rPr lang="en-GB" sz="1600" i="0" dirty="0">
                <a:latin typeface="Calibri" panose="020F0502020204030204" pitchFamily="34" charset="0"/>
                <a:cs typeface="Calibri" panose="020F0502020204030204" pitchFamily="34" charset="0"/>
              </a:rPr>
              <a:t>Key exploitable results are the </a:t>
            </a:r>
            <a:r>
              <a:rPr lang="en-GB" sz="1600" b="1" i="0" dirty="0">
                <a:latin typeface="Calibri" panose="020F0502020204030204" pitchFamily="34" charset="0"/>
                <a:cs typeface="Calibri" panose="020F0502020204030204" pitchFamily="34" charset="0"/>
              </a:rPr>
              <a:t>outputs generated during the project which can be used and create impact</a:t>
            </a:r>
            <a:r>
              <a:rPr lang="en-GB" sz="1600" i="0" dirty="0">
                <a:latin typeface="Calibri" panose="020F0502020204030204" pitchFamily="34" charset="0"/>
                <a:cs typeface="Calibri" panose="020F0502020204030204" pitchFamily="34" charset="0"/>
              </a:rPr>
              <a:t>, either by the project partners or by other stakeholders </a:t>
            </a:r>
          </a:p>
          <a:p>
            <a:pPr algn="just">
              <a:buClr>
                <a:srgbClr val="00518E"/>
              </a:buClr>
              <a:buFont typeface="Wingdings" panose="05000000000000000000" pitchFamily="2" charset="2"/>
              <a:buChar char="Ø"/>
              <a:defRPr/>
            </a:pPr>
            <a:endParaRPr lang="en-GB" sz="1600" dirty="0">
              <a:latin typeface="Calibri" panose="020F0502020204030204" pitchFamily="34" charset="0"/>
              <a:cs typeface="Calibri" panose="020F0502020204030204" pitchFamily="34" charset="0"/>
            </a:endParaRPr>
          </a:p>
          <a:p>
            <a:pPr lvl="0">
              <a:buClr>
                <a:schemeClr val="accent2">
                  <a:lumMod val="75000"/>
                </a:schemeClr>
              </a:buClr>
            </a:pPr>
            <a:r>
              <a:rPr lang="en-GB" sz="1600" i="0" dirty="0">
                <a:latin typeface="Calibri" panose="020F0502020204030204" pitchFamily="34" charset="0"/>
                <a:cs typeface="Calibri" panose="020F0502020204030204" pitchFamily="34" charset="0"/>
              </a:rPr>
              <a:t>Project results can be reusable and exploitable (e.g. inventions, prototypes, services) as such, or elements (knowledge, technology, processes, networks) that have potential to contribute for further work on research or innovation</a:t>
            </a:r>
          </a:p>
          <a:p>
            <a:pPr marL="0" indent="0">
              <a:buClr>
                <a:schemeClr val="accent2">
                  <a:lumMod val="75000"/>
                </a:schemeClr>
              </a:buClr>
              <a:buNone/>
            </a:pPr>
            <a:endParaRPr lang="en-GB" sz="2000" i="0" dirty="0">
              <a:latin typeface="Calibri" panose="020F0502020204030204" pitchFamily="34" charset="0"/>
              <a:cs typeface="Calibri" panose="020F0502020204030204" pitchFamily="34" charset="0"/>
            </a:endParaRPr>
          </a:p>
        </p:txBody>
      </p:sp>
      <p:sp>
        <p:nvSpPr>
          <p:cNvPr id="24" name="Down Arrow 23"/>
          <p:cNvSpPr/>
          <p:nvPr/>
        </p:nvSpPr>
        <p:spPr bwMode="auto">
          <a:xfrm rot="10800000">
            <a:off x="8040216" y="1650041"/>
            <a:ext cx="813200" cy="1572236"/>
          </a:xfrm>
          <a:prstGeom prst="downArrow">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25" name="Down Arrow 24"/>
          <p:cNvSpPr/>
          <p:nvPr/>
        </p:nvSpPr>
        <p:spPr bwMode="auto">
          <a:xfrm>
            <a:off x="8014763" y="3683019"/>
            <a:ext cx="813200" cy="1572236"/>
          </a:xfrm>
          <a:prstGeom prst="downArrow">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26" name="Right Arrow 25"/>
          <p:cNvSpPr/>
          <p:nvPr/>
        </p:nvSpPr>
        <p:spPr bwMode="auto">
          <a:xfrm>
            <a:off x="8761540" y="2922377"/>
            <a:ext cx="1395932" cy="836136"/>
          </a:xfrm>
          <a:prstGeom prst="rightArrow">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27" name="Right Arrow 26"/>
          <p:cNvSpPr/>
          <p:nvPr/>
        </p:nvSpPr>
        <p:spPr bwMode="auto">
          <a:xfrm rot="10800000">
            <a:off x="6719708" y="2884429"/>
            <a:ext cx="1395930" cy="836136"/>
          </a:xfrm>
          <a:prstGeom prst="rightArrow">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28" name="TextBox 27"/>
          <p:cNvSpPr txBox="1"/>
          <p:nvPr/>
        </p:nvSpPr>
        <p:spPr>
          <a:xfrm>
            <a:off x="9009913" y="3141637"/>
            <a:ext cx="1649829" cy="230832"/>
          </a:xfrm>
          <a:prstGeom prst="rect">
            <a:avLst/>
          </a:prstGeom>
          <a:noFill/>
        </p:spPr>
        <p:txBody>
          <a:bodyPr wrap="square" rtlCol="0">
            <a:spAutoFit/>
          </a:bodyPr>
          <a:lstStyle/>
          <a:p>
            <a:r>
              <a:rPr lang="fr-BE" sz="900" dirty="0"/>
              <a:t>Collaboration </a:t>
            </a:r>
            <a:r>
              <a:rPr lang="fr-BE" sz="900" dirty="0" err="1"/>
              <a:t>platforms</a:t>
            </a:r>
            <a:endParaRPr lang="en-GB" sz="900" dirty="0"/>
          </a:p>
        </p:txBody>
      </p:sp>
      <p:sp>
        <p:nvSpPr>
          <p:cNvPr id="29" name="TextBox 28"/>
          <p:cNvSpPr txBox="1"/>
          <p:nvPr/>
        </p:nvSpPr>
        <p:spPr>
          <a:xfrm>
            <a:off x="7604529" y="4490019"/>
            <a:ext cx="1680994" cy="1015663"/>
          </a:xfrm>
          <a:prstGeom prst="rect">
            <a:avLst/>
          </a:prstGeom>
          <a:noFill/>
        </p:spPr>
        <p:txBody>
          <a:bodyPr wrap="square" rtlCol="0">
            <a:spAutoFit/>
          </a:bodyPr>
          <a:lstStyle/>
          <a:p>
            <a:pPr algn="ctr"/>
            <a:r>
              <a:rPr lang="fr-BE" sz="1000" dirty="0" err="1">
                <a:latin typeface="Calibri" panose="020F0502020204030204" pitchFamily="34" charset="0"/>
                <a:cs typeface="Calibri" panose="020F0502020204030204" pitchFamily="34" charset="0"/>
              </a:rPr>
              <a:t>Educational</a:t>
            </a:r>
            <a:endParaRPr lang="fr-BE" sz="1000" dirty="0">
              <a:latin typeface="Calibri" panose="020F0502020204030204" pitchFamily="34" charset="0"/>
              <a:cs typeface="Calibri" panose="020F0502020204030204" pitchFamily="34" charset="0"/>
            </a:endParaRPr>
          </a:p>
          <a:p>
            <a:pPr algn="ctr"/>
            <a:r>
              <a:rPr lang="fr-BE" sz="1000" dirty="0" err="1">
                <a:latin typeface="Calibri" panose="020F0502020204030204" pitchFamily="34" charset="0"/>
                <a:cs typeface="Calibri" panose="020F0502020204030204" pitchFamily="34" charset="0"/>
              </a:rPr>
              <a:t>materials</a:t>
            </a:r>
            <a:endParaRPr lang="fr-BE" sz="1000" dirty="0">
              <a:latin typeface="Calibri" panose="020F0502020204030204" pitchFamily="34" charset="0"/>
              <a:cs typeface="Calibri" panose="020F0502020204030204" pitchFamily="34" charset="0"/>
            </a:endParaRPr>
          </a:p>
          <a:p>
            <a:pPr algn="ctr"/>
            <a:endParaRPr lang="fr-BE" sz="1000" dirty="0">
              <a:latin typeface="Calibri" panose="020F0502020204030204" pitchFamily="34" charset="0"/>
              <a:cs typeface="Calibri" panose="020F0502020204030204" pitchFamily="34" charset="0"/>
            </a:endParaRPr>
          </a:p>
          <a:p>
            <a:pPr algn="ctr"/>
            <a:r>
              <a:rPr lang="fr-BE" sz="1000" dirty="0" err="1">
                <a:latin typeface="Calibri" panose="020F0502020204030204" pitchFamily="34" charset="0"/>
                <a:cs typeface="Calibri" panose="020F0502020204030204" pitchFamily="34" charset="0"/>
              </a:rPr>
              <a:t>Pre</a:t>
            </a:r>
            <a:r>
              <a:rPr lang="fr-BE" sz="1000" dirty="0">
                <a:latin typeface="Calibri" panose="020F0502020204030204" pitchFamily="34" charset="0"/>
                <a:cs typeface="Calibri" panose="020F0502020204030204" pitchFamily="34" charset="0"/>
              </a:rPr>
              <a:t>-standards</a:t>
            </a:r>
          </a:p>
          <a:p>
            <a:pPr algn="ctr"/>
            <a:endParaRPr lang="fr-BE" sz="1000" dirty="0">
              <a:latin typeface="Calibri" panose="020F0502020204030204" pitchFamily="34" charset="0"/>
              <a:cs typeface="Calibri" panose="020F0502020204030204" pitchFamily="34" charset="0"/>
            </a:endParaRPr>
          </a:p>
          <a:p>
            <a:pPr algn="ctr"/>
            <a:r>
              <a:rPr lang="fr-BE" sz="1000" dirty="0">
                <a:latin typeface="Calibri" panose="020F0502020204030204" pitchFamily="34" charset="0"/>
                <a:cs typeface="Calibri" panose="020F0502020204030204" pitchFamily="34" charset="0"/>
              </a:rPr>
              <a:t>Codes of </a:t>
            </a:r>
            <a:r>
              <a:rPr lang="fr-BE" sz="1000" dirty="0" err="1">
                <a:latin typeface="Calibri" panose="020F0502020204030204" pitchFamily="34" charset="0"/>
                <a:cs typeface="Calibri" panose="020F0502020204030204" pitchFamily="34" charset="0"/>
              </a:rPr>
              <a:t>conduct</a:t>
            </a:r>
            <a:endParaRPr lang="en-GB" sz="1000" dirty="0">
              <a:latin typeface="Calibri" panose="020F0502020204030204" pitchFamily="34" charset="0"/>
              <a:cs typeface="Calibri" panose="020F0502020204030204" pitchFamily="34" charset="0"/>
            </a:endParaRPr>
          </a:p>
        </p:txBody>
      </p:sp>
      <p:sp>
        <p:nvSpPr>
          <p:cNvPr id="30" name="TextBox 29"/>
          <p:cNvSpPr txBox="1"/>
          <p:nvPr/>
        </p:nvSpPr>
        <p:spPr>
          <a:xfrm>
            <a:off x="6584000" y="3155252"/>
            <a:ext cx="1384362" cy="230832"/>
          </a:xfrm>
          <a:prstGeom prst="rect">
            <a:avLst/>
          </a:prstGeom>
          <a:noFill/>
        </p:spPr>
        <p:txBody>
          <a:bodyPr wrap="square" rtlCol="0">
            <a:spAutoFit/>
          </a:bodyPr>
          <a:lstStyle/>
          <a:p>
            <a:r>
              <a:rPr lang="fr-BE" sz="900" dirty="0"/>
              <a:t>Software</a:t>
            </a:r>
            <a:endParaRPr lang="en-GB" sz="1100" dirty="0"/>
          </a:p>
        </p:txBody>
      </p:sp>
      <p:sp>
        <p:nvSpPr>
          <p:cNvPr id="31" name="TextBox 30"/>
          <p:cNvSpPr txBox="1"/>
          <p:nvPr/>
        </p:nvSpPr>
        <p:spPr>
          <a:xfrm>
            <a:off x="6584000" y="3012413"/>
            <a:ext cx="1384362" cy="230832"/>
          </a:xfrm>
          <a:prstGeom prst="rect">
            <a:avLst/>
          </a:prstGeom>
          <a:noFill/>
        </p:spPr>
        <p:txBody>
          <a:bodyPr wrap="square" rtlCol="0">
            <a:spAutoFit/>
          </a:bodyPr>
          <a:lstStyle/>
          <a:p>
            <a:r>
              <a:rPr lang="fr-BE" sz="900" dirty="0"/>
              <a:t>Publications</a:t>
            </a:r>
            <a:endParaRPr lang="en-GB" sz="1050" dirty="0"/>
          </a:p>
        </p:txBody>
      </p:sp>
      <p:sp>
        <p:nvSpPr>
          <p:cNvPr id="32" name="TextBox 31"/>
          <p:cNvSpPr txBox="1"/>
          <p:nvPr/>
        </p:nvSpPr>
        <p:spPr>
          <a:xfrm>
            <a:off x="6584000" y="3308832"/>
            <a:ext cx="1384362" cy="230832"/>
          </a:xfrm>
          <a:prstGeom prst="rect">
            <a:avLst/>
          </a:prstGeom>
          <a:noFill/>
        </p:spPr>
        <p:txBody>
          <a:bodyPr wrap="square" rtlCol="0">
            <a:spAutoFit/>
          </a:bodyPr>
          <a:lstStyle/>
          <a:p>
            <a:r>
              <a:rPr lang="fr-BE" sz="900" dirty="0"/>
              <a:t>Prototypes</a:t>
            </a:r>
            <a:endParaRPr lang="en-GB" sz="1100" dirty="0"/>
          </a:p>
        </p:txBody>
      </p:sp>
      <p:sp>
        <p:nvSpPr>
          <p:cNvPr id="33" name="TextBox 32"/>
          <p:cNvSpPr txBox="1"/>
          <p:nvPr/>
        </p:nvSpPr>
        <p:spPr>
          <a:xfrm>
            <a:off x="9901908" y="2995815"/>
            <a:ext cx="1384362" cy="230832"/>
          </a:xfrm>
          <a:prstGeom prst="rect">
            <a:avLst/>
          </a:prstGeom>
          <a:noFill/>
        </p:spPr>
        <p:txBody>
          <a:bodyPr wrap="square" rtlCol="0">
            <a:spAutoFit/>
          </a:bodyPr>
          <a:lstStyle/>
          <a:p>
            <a:r>
              <a:rPr lang="fr-BE" sz="900" dirty="0"/>
              <a:t>Reports</a:t>
            </a:r>
            <a:endParaRPr lang="en-GB" sz="1000" dirty="0"/>
          </a:p>
        </p:txBody>
      </p:sp>
      <p:sp>
        <p:nvSpPr>
          <p:cNvPr id="34" name="TextBox 33"/>
          <p:cNvSpPr txBox="1"/>
          <p:nvPr/>
        </p:nvSpPr>
        <p:spPr>
          <a:xfrm>
            <a:off x="9135907" y="3295217"/>
            <a:ext cx="1532003" cy="230832"/>
          </a:xfrm>
          <a:prstGeom prst="rect">
            <a:avLst/>
          </a:prstGeom>
          <a:noFill/>
        </p:spPr>
        <p:txBody>
          <a:bodyPr wrap="square" rtlCol="0">
            <a:spAutoFit/>
          </a:bodyPr>
          <a:lstStyle/>
          <a:p>
            <a:r>
              <a:rPr lang="fr-BE" sz="900" dirty="0" err="1"/>
              <a:t>Skills</a:t>
            </a:r>
            <a:r>
              <a:rPr lang="fr-BE" sz="900" dirty="0"/>
              <a:t> and </a:t>
            </a:r>
            <a:r>
              <a:rPr lang="fr-BE" sz="900" dirty="0" err="1"/>
              <a:t>knowledge</a:t>
            </a:r>
            <a:endParaRPr lang="en-GB" sz="900" dirty="0"/>
          </a:p>
        </p:txBody>
      </p:sp>
      <p:sp>
        <p:nvSpPr>
          <p:cNvPr id="35" name="TextBox 34"/>
          <p:cNvSpPr txBox="1"/>
          <p:nvPr/>
        </p:nvSpPr>
        <p:spPr>
          <a:xfrm>
            <a:off x="7738550" y="1203997"/>
            <a:ext cx="1412952" cy="1223412"/>
          </a:xfrm>
          <a:prstGeom prst="rect">
            <a:avLst/>
          </a:prstGeom>
          <a:noFill/>
        </p:spPr>
        <p:txBody>
          <a:bodyPr wrap="square" rtlCol="0">
            <a:spAutoFit/>
          </a:bodyPr>
          <a:lstStyle/>
          <a:p>
            <a:pPr algn="ctr"/>
            <a:r>
              <a:rPr lang="fr-BE" sz="1000" dirty="0" err="1">
                <a:latin typeface="Calibri" panose="020F0502020204030204" pitchFamily="34" charset="0"/>
                <a:cs typeface="Calibri" panose="020F0502020204030204" pitchFamily="34" charset="0"/>
              </a:rPr>
              <a:t>Research</a:t>
            </a:r>
            <a:r>
              <a:rPr lang="fr-BE" sz="1000" dirty="0">
                <a:latin typeface="Calibri" panose="020F0502020204030204" pitchFamily="34" charset="0"/>
                <a:cs typeface="Calibri" panose="020F0502020204030204" pitchFamily="34" charset="0"/>
              </a:rPr>
              <a:t> roadmaps</a:t>
            </a:r>
          </a:p>
          <a:p>
            <a:pPr algn="ctr"/>
            <a:endParaRPr lang="fr-BE" sz="1000" dirty="0">
              <a:latin typeface="Calibri" panose="020F0502020204030204" pitchFamily="34" charset="0"/>
              <a:cs typeface="Calibri" panose="020F0502020204030204" pitchFamily="34" charset="0"/>
            </a:endParaRPr>
          </a:p>
          <a:p>
            <a:pPr algn="ctr"/>
            <a:r>
              <a:rPr lang="fr-BE" sz="1000" dirty="0">
                <a:latin typeface="Calibri" panose="020F0502020204030204" pitchFamily="34" charset="0"/>
                <a:cs typeface="Calibri" panose="020F0502020204030204" pitchFamily="34" charset="0"/>
              </a:rPr>
              <a:t>  Policy </a:t>
            </a:r>
            <a:r>
              <a:rPr lang="fr-BE" sz="1000" dirty="0" err="1">
                <a:latin typeface="Calibri" panose="020F0502020204030204" pitchFamily="34" charset="0"/>
                <a:cs typeface="Calibri" panose="020F0502020204030204" pitchFamily="34" charset="0"/>
              </a:rPr>
              <a:t>recommendations</a:t>
            </a:r>
            <a:endParaRPr lang="fr-BE" sz="1000" dirty="0">
              <a:latin typeface="Calibri" panose="020F0502020204030204" pitchFamily="34" charset="0"/>
              <a:cs typeface="Calibri" panose="020F0502020204030204" pitchFamily="34" charset="0"/>
            </a:endParaRPr>
          </a:p>
          <a:p>
            <a:pPr algn="ctr"/>
            <a:endParaRPr lang="fr-BE" sz="1000" dirty="0">
              <a:latin typeface="Calibri" panose="020F0502020204030204" pitchFamily="34" charset="0"/>
              <a:cs typeface="Calibri" panose="020F0502020204030204" pitchFamily="34" charset="0"/>
            </a:endParaRPr>
          </a:p>
          <a:p>
            <a:pPr algn="ctr"/>
            <a:r>
              <a:rPr lang="fr-BE" sz="1000" dirty="0">
                <a:latin typeface="Calibri" panose="020F0502020204030204" pitchFamily="34" charset="0"/>
                <a:cs typeface="Calibri" panose="020F0502020204030204" pitchFamily="34" charset="0"/>
              </a:rPr>
              <a:t>Data</a:t>
            </a:r>
          </a:p>
          <a:p>
            <a:pPr algn="ctr"/>
            <a:endParaRPr lang="en-GB" sz="1050" dirty="0">
              <a:latin typeface="Calibri" panose="020F0502020204030204" pitchFamily="34" charset="0"/>
              <a:cs typeface="Calibri" panose="020F0502020204030204" pitchFamily="34" charset="0"/>
            </a:endParaRPr>
          </a:p>
        </p:txBody>
      </p:sp>
      <p:grpSp>
        <p:nvGrpSpPr>
          <p:cNvPr id="36" name="Group 35"/>
          <p:cNvGrpSpPr/>
          <p:nvPr/>
        </p:nvGrpSpPr>
        <p:grpSpPr>
          <a:xfrm>
            <a:off x="7972888" y="2907836"/>
            <a:ext cx="944277" cy="944277"/>
            <a:chOff x="2380313" y="2054501"/>
            <a:chExt cx="944277" cy="944277"/>
          </a:xfrm>
        </p:grpSpPr>
        <p:sp>
          <p:nvSpPr>
            <p:cNvPr id="37" name="Oval 36"/>
            <p:cNvSpPr/>
            <p:nvPr/>
          </p:nvSpPr>
          <p:spPr>
            <a:xfrm>
              <a:off x="2380313" y="2054501"/>
              <a:ext cx="944277" cy="944277"/>
            </a:xfrm>
            <a:prstGeom prst="ellipse">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Oval 4"/>
            <p:cNvSpPr txBox="1"/>
            <p:nvPr/>
          </p:nvSpPr>
          <p:spPr>
            <a:xfrm>
              <a:off x="2518599" y="2192787"/>
              <a:ext cx="667705" cy="667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algn="ctr" defTabSz="622300">
                <a:lnSpc>
                  <a:spcPct val="90000"/>
                </a:lnSpc>
                <a:spcBef>
                  <a:spcPct val="0"/>
                </a:spcBef>
                <a:spcAft>
                  <a:spcPct val="35000"/>
                </a:spcAft>
              </a:pPr>
              <a:r>
                <a:rPr lang="en-US" sz="1600" dirty="0">
                  <a:solidFill>
                    <a:schemeClr val="accent2">
                      <a:lumMod val="75000"/>
                    </a:schemeClr>
                  </a:solidFill>
                  <a:latin typeface="Calibri" panose="020F0502020204030204" pitchFamily="34" charset="0"/>
                  <a:cs typeface="Calibri" panose="020F0502020204030204" pitchFamily="34" charset="0"/>
                </a:rPr>
                <a:t>Project results</a:t>
              </a:r>
            </a:p>
          </p:txBody>
        </p:sp>
      </p:grpSp>
      <p:grpSp>
        <p:nvGrpSpPr>
          <p:cNvPr id="39" name="Group 38"/>
          <p:cNvGrpSpPr/>
          <p:nvPr/>
        </p:nvGrpSpPr>
        <p:grpSpPr>
          <a:xfrm>
            <a:off x="7821789" y="2759914"/>
            <a:ext cx="313223" cy="214584"/>
            <a:chOff x="2252606" y="1918906"/>
            <a:chExt cx="313223" cy="214584"/>
          </a:xfrm>
        </p:grpSpPr>
        <p:sp>
          <p:nvSpPr>
            <p:cNvPr id="61" name="Right Arrow 60"/>
            <p:cNvSpPr/>
            <p:nvPr/>
          </p:nvSpPr>
          <p:spPr>
            <a:xfrm rot="13708157">
              <a:off x="2301926" y="1869586"/>
              <a:ext cx="214584" cy="313223"/>
            </a:xfrm>
            <a:prstGeom prst="rightArrow">
              <a:avLst>
                <a:gd name="adj1" fmla="val 60000"/>
                <a:gd name="adj2" fmla="val 50000"/>
              </a:avLst>
            </a:prstGeom>
            <a:solidFill>
              <a:schemeClr val="accent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73" name="Right Arrow 4"/>
            <p:cNvSpPr txBox="1"/>
            <p:nvPr/>
          </p:nvSpPr>
          <p:spPr>
            <a:xfrm rot="24508157">
              <a:off x="2355455" y="1956327"/>
              <a:ext cx="150209" cy="187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endParaRPr lang="en-US" sz="900"/>
            </a:p>
          </p:txBody>
        </p:sp>
      </p:grpSp>
      <p:grpSp>
        <p:nvGrpSpPr>
          <p:cNvPr id="40" name="Group 39"/>
          <p:cNvGrpSpPr/>
          <p:nvPr/>
        </p:nvGrpSpPr>
        <p:grpSpPr>
          <a:xfrm>
            <a:off x="6864818" y="1685587"/>
            <a:ext cx="1172969" cy="1172969"/>
            <a:chOff x="1295635" y="844578"/>
            <a:chExt cx="1172969" cy="1172969"/>
          </a:xfrm>
        </p:grpSpPr>
        <p:sp>
          <p:nvSpPr>
            <p:cNvPr id="59" name="Oval 58"/>
            <p:cNvSpPr/>
            <p:nvPr/>
          </p:nvSpPr>
          <p:spPr>
            <a:xfrm>
              <a:off x="1295635" y="844578"/>
              <a:ext cx="1172969" cy="1172969"/>
            </a:xfrm>
            <a:prstGeom prst="ellips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0" name="Oval 6"/>
            <p:cNvSpPr txBox="1"/>
            <p:nvPr/>
          </p:nvSpPr>
          <p:spPr>
            <a:xfrm>
              <a:off x="1467412" y="1016355"/>
              <a:ext cx="829415" cy="829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000" dirty="0">
                  <a:latin typeface="Calibri" panose="020F0502020204030204" pitchFamily="34" charset="0"/>
                  <a:cs typeface="Calibri" panose="020F0502020204030204" pitchFamily="34" charset="0"/>
                </a:rPr>
                <a:t>Research communities</a:t>
              </a:r>
            </a:p>
          </p:txBody>
        </p:sp>
      </p:grpSp>
      <p:grpSp>
        <p:nvGrpSpPr>
          <p:cNvPr id="41" name="Group 40"/>
          <p:cNvGrpSpPr/>
          <p:nvPr/>
        </p:nvGrpSpPr>
        <p:grpSpPr>
          <a:xfrm>
            <a:off x="8730620" y="2796326"/>
            <a:ext cx="313223" cy="205792"/>
            <a:chOff x="3161437" y="1955318"/>
            <a:chExt cx="313223" cy="205792"/>
          </a:xfrm>
        </p:grpSpPr>
        <p:sp>
          <p:nvSpPr>
            <p:cNvPr id="57" name="Right Arrow 56"/>
            <p:cNvSpPr/>
            <p:nvPr/>
          </p:nvSpPr>
          <p:spPr>
            <a:xfrm rot="18889589">
              <a:off x="3215153" y="1901602"/>
              <a:ext cx="205792" cy="313223"/>
            </a:xfrm>
            <a:prstGeom prst="rightArrow">
              <a:avLst>
                <a:gd name="adj1" fmla="val 60000"/>
                <a:gd name="adj2" fmla="val 50000"/>
              </a:avLst>
            </a:prstGeom>
            <a:solidFill>
              <a:schemeClr val="accent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8" name="Right Arrow 8"/>
            <p:cNvSpPr txBox="1"/>
            <p:nvPr/>
          </p:nvSpPr>
          <p:spPr>
            <a:xfrm rot="18889589">
              <a:off x="3224261" y="1986141"/>
              <a:ext cx="144054" cy="187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endParaRPr lang="en-US" sz="900"/>
            </a:p>
          </p:txBody>
        </p:sp>
      </p:grpSp>
      <p:grpSp>
        <p:nvGrpSpPr>
          <p:cNvPr id="42" name="Group 41"/>
          <p:cNvGrpSpPr/>
          <p:nvPr/>
        </p:nvGrpSpPr>
        <p:grpSpPr>
          <a:xfrm>
            <a:off x="8855167" y="1754951"/>
            <a:ext cx="1172969" cy="1172969"/>
            <a:chOff x="3285984" y="913942"/>
            <a:chExt cx="1172969" cy="1172969"/>
          </a:xfrm>
        </p:grpSpPr>
        <p:sp>
          <p:nvSpPr>
            <p:cNvPr id="55" name="Oval 54"/>
            <p:cNvSpPr/>
            <p:nvPr/>
          </p:nvSpPr>
          <p:spPr>
            <a:xfrm>
              <a:off x="3285984" y="913942"/>
              <a:ext cx="1172969" cy="1172969"/>
            </a:xfrm>
            <a:prstGeom prst="ellips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Oval 10"/>
            <p:cNvSpPr txBox="1"/>
            <p:nvPr/>
          </p:nvSpPr>
          <p:spPr>
            <a:xfrm>
              <a:off x="3457761" y="1085719"/>
              <a:ext cx="829415" cy="829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000" dirty="0">
                  <a:latin typeface="Calibri" panose="020F0502020204030204" pitchFamily="34" charset="0"/>
                  <a:cs typeface="Calibri" panose="020F0502020204030204" pitchFamily="34" charset="0"/>
                </a:rPr>
                <a:t>MS, EU policy makers</a:t>
              </a:r>
            </a:p>
          </p:txBody>
        </p:sp>
      </p:grpSp>
      <p:grpSp>
        <p:nvGrpSpPr>
          <p:cNvPr id="43" name="Group 42"/>
          <p:cNvGrpSpPr/>
          <p:nvPr/>
        </p:nvGrpSpPr>
        <p:grpSpPr>
          <a:xfrm>
            <a:off x="8793328" y="3643851"/>
            <a:ext cx="172715" cy="313223"/>
            <a:chOff x="3224145" y="2802842"/>
            <a:chExt cx="172715" cy="313223"/>
          </a:xfrm>
        </p:grpSpPr>
        <p:sp>
          <p:nvSpPr>
            <p:cNvPr id="53" name="Right Arrow 52"/>
            <p:cNvSpPr/>
            <p:nvPr/>
          </p:nvSpPr>
          <p:spPr>
            <a:xfrm rot="2602636">
              <a:off x="3224145" y="2802842"/>
              <a:ext cx="172715" cy="313223"/>
            </a:xfrm>
            <a:prstGeom prst="rightArrow">
              <a:avLst>
                <a:gd name="adj1" fmla="val 60000"/>
                <a:gd name="adj2" fmla="val 50000"/>
              </a:avLst>
            </a:prstGeom>
            <a:solidFill>
              <a:schemeClr val="accent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4" name="Right Arrow 12"/>
            <p:cNvSpPr txBox="1"/>
            <p:nvPr/>
          </p:nvSpPr>
          <p:spPr>
            <a:xfrm rot="2602636">
              <a:off x="3231222" y="2847694"/>
              <a:ext cx="120901" cy="187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endParaRPr lang="en-US" sz="900" dirty="0"/>
            </a:p>
          </p:txBody>
        </p:sp>
      </p:grpSp>
      <p:grpSp>
        <p:nvGrpSpPr>
          <p:cNvPr id="44" name="Group 43"/>
          <p:cNvGrpSpPr/>
          <p:nvPr/>
        </p:nvGrpSpPr>
        <p:grpSpPr>
          <a:xfrm>
            <a:off x="8841471" y="3732039"/>
            <a:ext cx="1172969" cy="1172969"/>
            <a:chOff x="3272288" y="2891030"/>
            <a:chExt cx="1172969" cy="1172969"/>
          </a:xfrm>
        </p:grpSpPr>
        <p:sp>
          <p:nvSpPr>
            <p:cNvPr id="51" name="Oval 50"/>
            <p:cNvSpPr/>
            <p:nvPr/>
          </p:nvSpPr>
          <p:spPr>
            <a:xfrm>
              <a:off x="3272288" y="2891030"/>
              <a:ext cx="1172969" cy="1172969"/>
            </a:xfrm>
            <a:prstGeom prst="ellips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Oval 14"/>
            <p:cNvSpPr txBox="1"/>
            <p:nvPr/>
          </p:nvSpPr>
          <p:spPr>
            <a:xfrm>
              <a:off x="3444065" y="3062807"/>
              <a:ext cx="829415" cy="829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000" dirty="0">
                  <a:latin typeface="Calibri" panose="020F0502020204030204" pitchFamily="34" charset="0"/>
                  <a:cs typeface="Calibri" panose="020F0502020204030204" pitchFamily="34" charset="0"/>
                </a:rPr>
                <a:t>Civic society, citizens</a:t>
              </a:r>
            </a:p>
          </p:txBody>
        </p:sp>
      </p:grpSp>
      <p:grpSp>
        <p:nvGrpSpPr>
          <p:cNvPr id="45" name="Group 44"/>
          <p:cNvGrpSpPr/>
          <p:nvPr/>
        </p:nvGrpSpPr>
        <p:grpSpPr>
          <a:xfrm>
            <a:off x="7890847" y="3643543"/>
            <a:ext cx="164831" cy="313223"/>
            <a:chOff x="2321664" y="2802534"/>
            <a:chExt cx="164831" cy="313223"/>
          </a:xfrm>
        </p:grpSpPr>
        <p:sp>
          <p:nvSpPr>
            <p:cNvPr id="49" name="Right Arrow 48"/>
            <p:cNvSpPr/>
            <p:nvPr/>
          </p:nvSpPr>
          <p:spPr>
            <a:xfrm rot="8161910">
              <a:off x="2321664" y="2802534"/>
              <a:ext cx="164831" cy="313223"/>
            </a:xfrm>
            <a:prstGeom prst="rightArrow">
              <a:avLst>
                <a:gd name="adj1" fmla="val 60000"/>
                <a:gd name="adj2" fmla="val 50000"/>
              </a:avLst>
            </a:prstGeom>
            <a:solidFill>
              <a:schemeClr val="accent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0" name="Right Arrow 16"/>
            <p:cNvSpPr txBox="1"/>
            <p:nvPr/>
          </p:nvSpPr>
          <p:spPr>
            <a:xfrm rot="18961910">
              <a:off x="2364183" y="2848014"/>
              <a:ext cx="115382" cy="187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endParaRPr lang="en-US" sz="900"/>
            </a:p>
          </p:txBody>
        </p:sp>
      </p:grpSp>
      <p:grpSp>
        <p:nvGrpSpPr>
          <p:cNvPr id="46" name="Group 45"/>
          <p:cNvGrpSpPr/>
          <p:nvPr/>
        </p:nvGrpSpPr>
        <p:grpSpPr>
          <a:xfrm>
            <a:off x="6849395" y="3732039"/>
            <a:ext cx="1172969" cy="1172969"/>
            <a:chOff x="1280212" y="2891030"/>
            <a:chExt cx="1172969" cy="1172969"/>
          </a:xfrm>
        </p:grpSpPr>
        <p:sp>
          <p:nvSpPr>
            <p:cNvPr id="47" name="Oval 46"/>
            <p:cNvSpPr/>
            <p:nvPr/>
          </p:nvSpPr>
          <p:spPr>
            <a:xfrm>
              <a:off x="1280212" y="2891030"/>
              <a:ext cx="1172969" cy="1172969"/>
            </a:xfrm>
            <a:prstGeom prst="ellips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Oval 18"/>
            <p:cNvSpPr txBox="1"/>
            <p:nvPr/>
          </p:nvSpPr>
          <p:spPr>
            <a:xfrm>
              <a:off x="1451989" y="3062807"/>
              <a:ext cx="829415" cy="829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000" dirty="0">
                  <a:latin typeface="Calibri" panose="020F0502020204030204" pitchFamily="34" charset="0"/>
                  <a:cs typeface="Calibri" panose="020F0502020204030204" pitchFamily="34" charset="0"/>
                </a:rPr>
                <a:t>Industry, Innovators</a:t>
              </a:r>
            </a:p>
          </p:txBody>
        </p:sp>
      </p:grpSp>
      <p:sp>
        <p:nvSpPr>
          <p:cNvPr id="62" name="TextBox 61"/>
          <p:cNvSpPr txBox="1"/>
          <p:nvPr/>
        </p:nvSpPr>
        <p:spPr>
          <a:xfrm>
            <a:off x="7891272" y="146304"/>
            <a:ext cx="3995928" cy="461665"/>
          </a:xfrm>
          <a:prstGeom prst="rect">
            <a:avLst/>
          </a:prstGeom>
          <a:noFill/>
        </p:spPr>
        <p:txBody>
          <a:bodyPr wrap="square" rtlCol="0">
            <a:spAutoFit/>
          </a:bodyPr>
          <a:lstStyle/>
          <a:p>
            <a:pPr algn="ctr"/>
            <a:r>
              <a:rPr lang="en-GB" sz="2400" dirty="0" smtClean="0">
                <a:solidFill>
                  <a:schemeClr val="bg1"/>
                </a:solidFill>
              </a:rPr>
              <a:t>Key definitions</a:t>
            </a:r>
            <a:endParaRPr lang="en-GB" sz="2400" dirty="0">
              <a:solidFill>
                <a:schemeClr val="bg1"/>
              </a:solidFill>
            </a:endParaRPr>
          </a:p>
        </p:txBody>
      </p:sp>
    </p:spTree>
    <p:extLst>
      <p:ext uri="{BB962C8B-B14F-4D97-AF65-F5344CB8AC3E}">
        <p14:creationId xmlns:p14="http://schemas.microsoft.com/office/powerpoint/2010/main" val="3448432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4111" y="1184293"/>
            <a:ext cx="8229600" cy="936625"/>
          </a:xfrm>
        </p:spPr>
        <p:txBody>
          <a:bodyPr/>
          <a:lstStyle/>
          <a:p>
            <a:r>
              <a:rPr lang="en-GB" altLang="en-US" sz="2800" dirty="0">
                <a:latin typeface="Calibri" panose="020F0502020204030204" pitchFamily="34" charset="0"/>
                <a:cs typeface="Calibri" panose="020F0502020204030204" pitchFamily="34" charset="0"/>
              </a:rPr>
              <a:t>What is communication?</a:t>
            </a:r>
          </a:p>
        </p:txBody>
      </p:sp>
      <p:sp>
        <p:nvSpPr>
          <p:cNvPr id="3" name="Rectangle 2"/>
          <p:cNvSpPr/>
          <p:nvPr/>
        </p:nvSpPr>
        <p:spPr>
          <a:xfrm>
            <a:off x="1631504" y="6217567"/>
            <a:ext cx="8784976" cy="307777"/>
          </a:xfrm>
          <a:prstGeom prst="rect">
            <a:avLst/>
          </a:prstGeom>
        </p:spPr>
        <p:txBody>
          <a:bodyPr wrap="square">
            <a:spAutoFit/>
          </a:bodyPr>
          <a:lstStyle/>
          <a:p>
            <a:pPr>
              <a:buClr>
                <a:schemeClr val="accent2">
                  <a:lumMod val="75000"/>
                </a:schemeClr>
              </a:buClr>
            </a:pPr>
            <a:r>
              <a:rPr lang="en-GB" sz="1100" dirty="0">
                <a:latin typeface="Calibri" panose="020F0502020204030204" pitchFamily="34" charset="0"/>
                <a:cs typeface="Calibri" panose="020F0502020204030204" pitchFamily="34" charset="0"/>
              </a:rPr>
              <a:t>* </a:t>
            </a:r>
            <a:r>
              <a:rPr lang="en-GB" sz="1400" dirty="0">
                <a:latin typeface="Calibri" panose="020F0502020204030204" pitchFamily="34" charset="0"/>
                <a:cs typeface="Calibri" panose="020F0502020204030204" pitchFamily="34" charset="0"/>
              </a:rPr>
              <a:t>Shortened from </a:t>
            </a:r>
            <a:r>
              <a:rPr lang="en-GB" sz="1400" dirty="0">
                <a:latin typeface="Calibri" panose="020F0502020204030204" pitchFamily="34" charset="0"/>
                <a:cs typeface="Calibri" panose="020F0502020204030204" pitchFamily="34" charset="0"/>
                <a:hlinkClick r:id="rId3"/>
              </a:rPr>
              <a:t>http://ec.europa.eu/research/participants/portal/desktop/en/support/reference_terms.html</a:t>
            </a:r>
            <a:r>
              <a:rPr lang="en-GB" sz="1400" dirty="0">
                <a:latin typeface="Calibri" panose="020F0502020204030204" pitchFamily="34" charset="0"/>
                <a:cs typeface="Calibri" panose="020F0502020204030204" pitchFamily="34" charset="0"/>
              </a:rPr>
              <a:t> </a:t>
            </a:r>
          </a:p>
        </p:txBody>
      </p:sp>
      <p:sp>
        <p:nvSpPr>
          <p:cNvPr id="7" name="Rectangle 6"/>
          <p:cNvSpPr/>
          <p:nvPr/>
        </p:nvSpPr>
        <p:spPr bwMode="auto">
          <a:xfrm>
            <a:off x="4760053" y="3401190"/>
            <a:ext cx="5377478" cy="504056"/>
          </a:xfrm>
          <a:prstGeom prst="rect">
            <a:avLst/>
          </a:prstGeom>
          <a:solidFill>
            <a:schemeClr val="accent1"/>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algn="just">
              <a:buClr>
                <a:srgbClr val="00518E"/>
              </a:buClr>
            </a:pPr>
            <a:r>
              <a:rPr lang="en-GB" altLang="en-US" dirty="0">
                <a:solidFill>
                  <a:schemeClr val="accent5">
                    <a:lumMod val="50000"/>
                  </a:schemeClr>
                </a:solidFill>
                <a:latin typeface="Calibri" panose="020F0502020204030204" pitchFamily="34" charset="0"/>
                <a:cs typeface="Calibri" panose="020F0502020204030204" pitchFamily="34" charset="0"/>
              </a:rPr>
              <a:t>Is strategically planned with communication objectives and not only ad-hoc efforts</a:t>
            </a:r>
          </a:p>
        </p:txBody>
      </p:sp>
      <p:sp>
        <p:nvSpPr>
          <p:cNvPr id="8" name="Rectangle 7"/>
          <p:cNvSpPr/>
          <p:nvPr/>
        </p:nvSpPr>
        <p:spPr bwMode="auto">
          <a:xfrm>
            <a:off x="4770600" y="2869196"/>
            <a:ext cx="5366931" cy="504056"/>
          </a:xfrm>
          <a:prstGeom prst="rect">
            <a:avLst/>
          </a:prstGeom>
          <a:solidFill>
            <a:schemeClr val="accent1"/>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algn="just">
              <a:buClr>
                <a:srgbClr val="00518E"/>
              </a:buClr>
            </a:pPr>
            <a:r>
              <a:rPr lang="en-GB" altLang="en-US" b="1" dirty="0">
                <a:solidFill>
                  <a:schemeClr val="accent5">
                    <a:lumMod val="50000"/>
                  </a:schemeClr>
                </a:solidFill>
                <a:latin typeface="Calibri" panose="020F0502020204030204" pitchFamily="34" charset="0"/>
                <a:cs typeface="Calibri" panose="020F0502020204030204" pitchFamily="34" charset="0"/>
              </a:rPr>
              <a:t>Demonstrate how EU funding contributes to tackling societal challenges</a:t>
            </a:r>
            <a:endParaRPr lang="en-GB" altLang="en-US" dirty="0">
              <a:solidFill>
                <a:schemeClr val="accent5">
                  <a:lumMod val="50000"/>
                </a:schemeClr>
              </a:solidFill>
              <a:latin typeface="Calibri" panose="020F0502020204030204" pitchFamily="34" charset="0"/>
              <a:cs typeface="Calibri" panose="020F0502020204030204" pitchFamily="34" charset="0"/>
            </a:endParaRPr>
          </a:p>
        </p:txBody>
      </p:sp>
      <p:sp>
        <p:nvSpPr>
          <p:cNvPr id="9" name="Rectangle 8"/>
          <p:cNvSpPr/>
          <p:nvPr/>
        </p:nvSpPr>
        <p:spPr bwMode="auto">
          <a:xfrm>
            <a:off x="4770602" y="2337202"/>
            <a:ext cx="5366929" cy="504056"/>
          </a:xfrm>
          <a:prstGeom prst="rect">
            <a:avLst/>
          </a:prstGeom>
          <a:solidFill>
            <a:schemeClr val="accent1"/>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algn="just">
              <a:buClr>
                <a:srgbClr val="00518E"/>
              </a:buClr>
            </a:pPr>
            <a:r>
              <a:rPr lang="en-GB" altLang="en-US" b="1" dirty="0">
                <a:solidFill>
                  <a:schemeClr val="accent5">
                    <a:lumMod val="50000"/>
                  </a:schemeClr>
                </a:solidFill>
                <a:latin typeface="Calibri" panose="020F0502020204030204" pitchFamily="34" charset="0"/>
                <a:cs typeface="Calibri" panose="020F0502020204030204" pitchFamily="34" charset="0"/>
              </a:rPr>
              <a:t>Reach out to society as a whole</a:t>
            </a:r>
            <a:r>
              <a:rPr lang="en-GB" altLang="en-US" dirty="0">
                <a:solidFill>
                  <a:schemeClr val="accent5">
                    <a:lumMod val="50000"/>
                  </a:schemeClr>
                </a:solidFill>
                <a:latin typeface="Calibri" panose="020F0502020204030204" pitchFamily="34" charset="0"/>
                <a:cs typeface="Calibri" panose="020F0502020204030204" pitchFamily="34" charset="0"/>
              </a:rPr>
              <a:t> </a:t>
            </a:r>
          </a:p>
        </p:txBody>
      </p:sp>
      <p:sp>
        <p:nvSpPr>
          <p:cNvPr id="10" name="Rectangle 9"/>
          <p:cNvSpPr/>
          <p:nvPr/>
        </p:nvSpPr>
        <p:spPr bwMode="auto">
          <a:xfrm>
            <a:off x="4775953" y="3933184"/>
            <a:ext cx="5361578" cy="504056"/>
          </a:xfrm>
          <a:prstGeom prst="rect">
            <a:avLst/>
          </a:prstGeom>
          <a:solidFill>
            <a:schemeClr val="accent1"/>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algn="just">
              <a:buClr>
                <a:srgbClr val="00518E"/>
              </a:buClr>
            </a:pPr>
            <a:r>
              <a:rPr lang="en-GB" altLang="en-US" dirty="0">
                <a:solidFill>
                  <a:schemeClr val="accent5">
                    <a:lumMod val="50000"/>
                  </a:schemeClr>
                </a:solidFill>
                <a:latin typeface="Calibri" panose="020F0502020204030204" pitchFamily="34" charset="0"/>
                <a:cs typeface="Calibri" panose="020F0502020204030204" pitchFamily="34" charset="0"/>
              </a:rPr>
              <a:t>Uses pertinent messages, right medium and means</a:t>
            </a:r>
          </a:p>
        </p:txBody>
      </p:sp>
      <p:sp>
        <p:nvSpPr>
          <p:cNvPr id="11" name="Teardrop 10"/>
          <p:cNvSpPr/>
          <p:nvPr/>
        </p:nvSpPr>
        <p:spPr bwMode="auto">
          <a:xfrm>
            <a:off x="1097944" y="2337202"/>
            <a:ext cx="3672656" cy="3672408"/>
          </a:xfrm>
          <a:prstGeom prst="teardrop">
            <a:avLst/>
          </a:prstGeom>
          <a:solidFill>
            <a:schemeClr val="accent1">
              <a:lumMod val="75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fontAlgn="ctr"/>
            <a:r>
              <a:rPr lang="en-GB" sz="2000" b="1" dirty="0" smtClean="0">
                <a:latin typeface="Calibri" panose="020F0502020204030204" pitchFamily="34" charset="0"/>
                <a:cs typeface="Calibri" panose="020F0502020204030204" pitchFamily="34" charset="0"/>
              </a:rPr>
              <a:t>     Communication </a:t>
            </a:r>
            <a:endParaRPr lang="en-GB" sz="2000" b="1" dirty="0">
              <a:latin typeface="Calibri" panose="020F0502020204030204" pitchFamily="34" charset="0"/>
              <a:cs typeface="Calibri" panose="020F0502020204030204" pitchFamily="34" charset="0"/>
            </a:endParaRPr>
          </a:p>
          <a:p>
            <a:pPr fontAlgn="ctr"/>
            <a:endParaRPr lang="en-GB" dirty="0">
              <a:latin typeface="Calibri" panose="020F0502020204030204" pitchFamily="34" charset="0"/>
              <a:cs typeface="Calibri" panose="020F0502020204030204" pitchFamily="34" charset="0"/>
            </a:endParaRPr>
          </a:p>
          <a:p>
            <a:pPr fontAlgn="ctr"/>
            <a:r>
              <a:rPr lang="en-GB" sz="1600" dirty="0">
                <a:latin typeface="Calibri" panose="020F0502020204030204" pitchFamily="34" charset="0"/>
                <a:cs typeface="Calibri" panose="020F0502020204030204" pitchFamily="34" charset="0"/>
              </a:rPr>
              <a:t>Taking strategic and targeted measures for promoting the action itself and its results to a multitude of audiences, including the media and the public, and possibly engaging in a two-way exchange* </a:t>
            </a:r>
          </a:p>
        </p:txBody>
      </p:sp>
      <p:sp>
        <p:nvSpPr>
          <p:cNvPr id="13" name="TextBox 12"/>
          <p:cNvSpPr txBox="1"/>
          <p:nvPr/>
        </p:nvSpPr>
        <p:spPr>
          <a:xfrm>
            <a:off x="7891272" y="146304"/>
            <a:ext cx="3995928" cy="461665"/>
          </a:xfrm>
          <a:prstGeom prst="rect">
            <a:avLst/>
          </a:prstGeom>
          <a:noFill/>
        </p:spPr>
        <p:txBody>
          <a:bodyPr wrap="square" rtlCol="0">
            <a:spAutoFit/>
          </a:bodyPr>
          <a:lstStyle/>
          <a:p>
            <a:pPr algn="ctr"/>
            <a:r>
              <a:rPr lang="en-GB" sz="2400" dirty="0" smtClean="0">
                <a:solidFill>
                  <a:schemeClr val="bg1"/>
                </a:solidFill>
              </a:rPr>
              <a:t>Key definitions</a:t>
            </a:r>
            <a:endParaRPr lang="en-GB" sz="2400" dirty="0">
              <a:solidFill>
                <a:schemeClr val="bg1"/>
              </a:solidFill>
            </a:endParaRPr>
          </a:p>
        </p:txBody>
      </p:sp>
    </p:spTree>
    <p:extLst>
      <p:ext uri="{BB962C8B-B14F-4D97-AF65-F5344CB8AC3E}">
        <p14:creationId xmlns:p14="http://schemas.microsoft.com/office/powerpoint/2010/main" val="213022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71841" y="1213659"/>
            <a:ext cx="8229600" cy="936625"/>
          </a:xfrm>
        </p:spPr>
        <p:txBody>
          <a:bodyPr/>
          <a:lstStyle/>
          <a:p>
            <a:r>
              <a:rPr lang="en-GB" altLang="en-US" sz="2800" dirty="0">
                <a:latin typeface="Calibri" panose="020F0502020204030204" pitchFamily="34" charset="0"/>
                <a:cs typeface="Calibri" panose="020F0502020204030204" pitchFamily="34" charset="0"/>
              </a:rPr>
              <a:t>What is dissemination?</a:t>
            </a:r>
          </a:p>
        </p:txBody>
      </p:sp>
      <p:sp>
        <p:nvSpPr>
          <p:cNvPr id="6" name="Rectangle 5"/>
          <p:cNvSpPr/>
          <p:nvPr/>
        </p:nvSpPr>
        <p:spPr>
          <a:xfrm>
            <a:off x="1703512" y="6165304"/>
            <a:ext cx="8784976" cy="307777"/>
          </a:xfrm>
          <a:prstGeom prst="rect">
            <a:avLst/>
          </a:prstGeom>
        </p:spPr>
        <p:txBody>
          <a:bodyPr wrap="square">
            <a:spAutoFit/>
          </a:bodyPr>
          <a:lstStyle/>
          <a:p>
            <a:pPr>
              <a:buClr>
                <a:schemeClr val="accent2">
                  <a:lumMod val="75000"/>
                </a:schemeClr>
              </a:buClr>
            </a:pPr>
            <a:r>
              <a:rPr lang="en-GB" sz="1100" dirty="0">
                <a:latin typeface="Calibri" panose="020F0502020204030204" pitchFamily="34" charset="0"/>
                <a:cs typeface="Calibri" panose="020F0502020204030204" pitchFamily="34" charset="0"/>
              </a:rPr>
              <a:t>* </a:t>
            </a:r>
            <a:r>
              <a:rPr lang="en-GB" sz="1400" dirty="0">
                <a:latin typeface="Calibri" panose="020F0502020204030204" pitchFamily="34" charset="0"/>
                <a:cs typeface="Calibri" panose="020F0502020204030204" pitchFamily="34" charset="0"/>
                <a:hlinkClick r:id="rId3"/>
              </a:rPr>
              <a:t>http://ec.europa.eu/research/participants/portal/desktop/en/support/reference_terms.html</a:t>
            </a:r>
            <a:r>
              <a:rPr lang="en-GB" sz="1400" dirty="0">
                <a:latin typeface="Calibri" panose="020F0502020204030204" pitchFamily="34" charset="0"/>
                <a:cs typeface="Calibri" panose="020F0502020204030204" pitchFamily="34" charset="0"/>
              </a:rPr>
              <a:t> </a:t>
            </a:r>
          </a:p>
        </p:txBody>
      </p:sp>
      <p:sp>
        <p:nvSpPr>
          <p:cNvPr id="7" name="Rectangle 6"/>
          <p:cNvSpPr/>
          <p:nvPr/>
        </p:nvSpPr>
        <p:spPr bwMode="auto">
          <a:xfrm>
            <a:off x="4612460" y="3410270"/>
            <a:ext cx="5876026" cy="504056"/>
          </a:xfrm>
          <a:prstGeom prst="rect">
            <a:avLst/>
          </a:prstGeom>
          <a:solidFill>
            <a:schemeClr val="accent1">
              <a:lumMod val="90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algn="just">
              <a:buClr>
                <a:srgbClr val="00518E"/>
              </a:buClr>
            </a:pPr>
            <a:r>
              <a:rPr lang="en-GB" altLang="en-US" dirty="0">
                <a:latin typeface="Calibri" panose="020F0502020204030204" pitchFamily="34" charset="0"/>
                <a:cs typeface="Calibri" panose="020F0502020204030204" pitchFamily="34" charset="0"/>
              </a:rPr>
              <a:t>Essential element of all good research practice and vital part of the project plan</a:t>
            </a:r>
          </a:p>
        </p:txBody>
      </p:sp>
      <p:sp>
        <p:nvSpPr>
          <p:cNvPr id="8" name="Rectangle 7"/>
          <p:cNvSpPr/>
          <p:nvPr/>
        </p:nvSpPr>
        <p:spPr bwMode="auto">
          <a:xfrm>
            <a:off x="4612460" y="2871136"/>
            <a:ext cx="5876026" cy="504056"/>
          </a:xfrm>
          <a:prstGeom prst="rect">
            <a:avLst/>
          </a:prstGeom>
          <a:solidFill>
            <a:schemeClr val="accent1">
              <a:lumMod val="75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algn="just">
              <a:buClr>
                <a:srgbClr val="00518E"/>
              </a:buClr>
            </a:pPr>
            <a:r>
              <a:rPr lang="en-GB" altLang="en-US" dirty="0">
                <a:latin typeface="Calibri" panose="020F0502020204030204" pitchFamily="34" charset="0"/>
                <a:cs typeface="Calibri" panose="020F0502020204030204" pitchFamily="34" charset="0"/>
              </a:rPr>
              <a:t>Enabling the value of results to be potentially wider than the original focus</a:t>
            </a:r>
          </a:p>
        </p:txBody>
      </p:sp>
      <p:sp>
        <p:nvSpPr>
          <p:cNvPr id="9" name="Rectangle 8"/>
          <p:cNvSpPr/>
          <p:nvPr/>
        </p:nvSpPr>
        <p:spPr bwMode="auto">
          <a:xfrm>
            <a:off x="4612459" y="2333084"/>
            <a:ext cx="5876029" cy="504056"/>
          </a:xfrm>
          <a:prstGeom prst="rect">
            <a:avLst/>
          </a:prstGeom>
          <a:solidFill>
            <a:schemeClr val="accent1">
              <a:lumMod val="75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algn="just">
              <a:buClr>
                <a:srgbClr val="00518E"/>
              </a:buClr>
            </a:pPr>
            <a:r>
              <a:rPr lang="en-GB" altLang="en-US" b="1" dirty="0">
                <a:latin typeface="Calibri" panose="020F0502020204030204" pitchFamily="34" charset="0"/>
                <a:cs typeface="Calibri" panose="020F0502020204030204" pitchFamily="34" charset="0"/>
              </a:rPr>
              <a:t>Circulation of knowledge and results </a:t>
            </a:r>
            <a:r>
              <a:rPr lang="en-GB" altLang="en-US" dirty="0">
                <a:latin typeface="Calibri" panose="020F0502020204030204" pitchFamily="34" charset="0"/>
                <a:cs typeface="Calibri" panose="020F0502020204030204" pitchFamily="34" charset="0"/>
              </a:rPr>
              <a:t>to the ones that can best make use of them</a:t>
            </a:r>
          </a:p>
        </p:txBody>
      </p:sp>
      <p:sp>
        <p:nvSpPr>
          <p:cNvPr id="10" name="Rectangle 9"/>
          <p:cNvSpPr/>
          <p:nvPr/>
        </p:nvSpPr>
        <p:spPr bwMode="auto">
          <a:xfrm>
            <a:off x="4612459" y="3956565"/>
            <a:ext cx="5876026" cy="504056"/>
          </a:xfrm>
          <a:prstGeom prst="rect">
            <a:avLst/>
          </a:prstGeom>
          <a:solidFill>
            <a:schemeClr val="accent1">
              <a:lumMod val="90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algn="just">
              <a:buClr>
                <a:srgbClr val="00518E"/>
              </a:buClr>
            </a:pPr>
            <a:r>
              <a:rPr lang="en-GB" altLang="en-US" dirty="0">
                <a:latin typeface="Calibri" panose="020F0502020204030204" pitchFamily="34" charset="0"/>
                <a:cs typeface="Calibri" panose="020F0502020204030204" pitchFamily="34" charset="0"/>
              </a:rPr>
              <a:t>Strengthens and promotes the profile of the organisation</a:t>
            </a:r>
          </a:p>
        </p:txBody>
      </p:sp>
      <p:sp>
        <p:nvSpPr>
          <p:cNvPr id="11" name="Teardrop 10"/>
          <p:cNvSpPr/>
          <p:nvPr/>
        </p:nvSpPr>
        <p:spPr bwMode="auto">
          <a:xfrm>
            <a:off x="939803" y="2333084"/>
            <a:ext cx="3672656" cy="3672408"/>
          </a:xfrm>
          <a:prstGeom prst="teardrop">
            <a:avLst/>
          </a:prstGeom>
          <a:solidFill>
            <a:schemeClr val="accent1">
              <a:lumMod val="50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fontAlgn="ctr"/>
            <a:r>
              <a:rPr lang="en-GB" sz="2000" b="1" dirty="0">
                <a:latin typeface="Calibri" panose="020F0502020204030204" pitchFamily="34" charset="0"/>
                <a:cs typeface="Calibri" panose="020F0502020204030204" pitchFamily="34" charset="0"/>
              </a:rPr>
              <a:t>Dissemination </a:t>
            </a:r>
          </a:p>
          <a:p>
            <a:pPr fontAlgn="ctr"/>
            <a:endParaRPr lang="en-GB" dirty="0">
              <a:latin typeface="Calibri" panose="020F0502020204030204" pitchFamily="34" charset="0"/>
              <a:cs typeface="Calibri" panose="020F0502020204030204" pitchFamily="34" charset="0"/>
            </a:endParaRPr>
          </a:p>
          <a:p>
            <a:pPr fontAlgn="ctr"/>
            <a:r>
              <a:rPr lang="en-GB" dirty="0">
                <a:latin typeface="Calibri" panose="020F0502020204030204" pitchFamily="34" charset="0"/>
                <a:cs typeface="Calibri" panose="020F0502020204030204" pitchFamily="34" charset="0"/>
              </a:rPr>
              <a:t>Making the results of a project public, not only by scientific publications in any medium* </a:t>
            </a:r>
          </a:p>
        </p:txBody>
      </p:sp>
      <p:sp>
        <p:nvSpPr>
          <p:cNvPr id="13" name="TextBox 12"/>
          <p:cNvSpPr txBox="1"/>
          <p:nvPr/>
        </p:nvSpPr>
        <p:spPr>
          <a:xfrm>
            <a:off x="7891272" y="146304"/>
            <a:ext cx="3995928" cy="461665"/>
          </a:xfrm>
          <a:prstGeom prst="rect">
            <a:avLst/>
          </a:prstGeom>
          <a:noFill/>
        </p:spPr>
        <p:txBody>
          <a:bodyPr wrap="square" rtlCol="0">
            <a:spAutoFit/>
          </a:bodyPr>
          <a:lstStyle/>
          <a:p>
            <a:pPr algn="ctr"/>
            <a:r>
              <a:rPr lang="en-GB" sz="2400" dirty="0" smtClean="0">
                <a:solidFill>
                  <a:schemeClr val="bg1"/>
                </a:solidFill>
              </a:rPr>
              <a:t>Key definitions</a:t>
            </a:r>
            <a:endParaRPr lang="en-GB" sz="2400" dirty="0">
              <a:solidFill>
                <a:schemeClr val="bg1"/>
              </a:solidFill>
            </a:endParaRPr>
          </a:p>
        </p:txBody>
      </p:sp>
    </p:spTree>
    <p:extLst>
      <p:ext uri="{BB962C8B-B14F-4D97-AF65-F5344CB8AC3E}">
        <p14:creationId xmlns:p14="http://schemas.microsoft.com/office/powerpoint/2010/main" val="247283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647728" y="1900912"/>
            <a:ext cx="2433316" cy="2752225"/>
          </a:xfrm>
          <a:prstGeom prst="rect">
            <a:avLst/>
          </a:prstGeom>
          <a:solidFill>
            <a:schemeClr val="accent1"/>
          </a:solidFill>
          <a:ln>
            <a:noFill/>
          </a:ln>
          <a:effectLst/>
          <a:extLst/>
        </p:spPr>
        <p:txBody>
          <a:bodyPr vert="horz" wrap="square" lIns="91440" tIns="45720" rIns="91440" bIns="45720" numCol="1" rtlCol="0" anchor="b" anchorCtr="0" compatLnSpc="1">
            <a:prstTxWarp prst="textNoShape">
              <a:avLst/>
            </a:prstTxWarp>
          </a:bodyPr>
          <a:lstStyle/>
          <a:p>
            <a:pPr marL="3175" fontAlgn="base">
              <a:spcBef>
                <a:spcPct val="0"/>
              </a:spcBef>
              <a:spcAft>
                <a:spcPct val="0"/>
              </a:spcAft>
            </a:pPr>
            <a:r>
              <a:rPr lang="fr-BE" sz="2000" b="1" dirty="0">
                <a:solidFill>
                  <a:schemeClr val="accent1">
                    <a:lumMod val="50000"/>
                  </a:schemeClr>
                </a:solidFill>
                <a:latin typeface="Verdana" pitchFamily="34" charset="0"/>
              </a:rPr>
              <a:t>Communication</a:t>
            </a:r>
            <a:endParaRPr lang="en-GB" sz="1400" b="1" dirty="0">
              <a:solidFill>
                <a:schemeClr val="accent1">
                  <a:lumMod val="50000"/>
                </a:schemeClr>
              </a:solidFill>
              <a:latin typeface="Verdana" pitchFamily="34" charset="0"/>
            </a:endParaRPr>
          </a:p>
        </p:txBody>
      </p:sp>
      <p:sp>
        <p:nvSpPr>
          <p:cNvPr id="10" name="Rectangle 9"/>
          <p:cNvSpPr/>
          <p:nvPr/>
        </p:nvSpPr>
        <p:spPr>
          <a:xfrm>
            <a:off x="3922534" y="1296173"/>
            <a:ext cx="4018215" cy="523220"/>
          </a:xfrm>
          <a:prstGeom prst="rect">
            <a:avLst/>
          </a:prstGeom>
        </p:spPr>
        <p:txBody>
          <a:bodyPr wrap="none">
            <a:spAutoFit/>
          </a:bodyPr>
          <a:lstStyle/>
          <a:p>
            <a:pPr marL="358775" algn="ctr"/>
            <a:r>
              <a:rPr lang="en-GB" altLang="en-US" sz="2800" b="1" dirty="0">
                <a:latin typeface="Calibri" panose="020F0502020204030204" pitchFamily="34" charset="0"/>
                <a:ea typeface="+mj-ea"/>
                <a:cs typeface="Calibri" panose="020F0502020204030204" pitchFamily="34" charset="0"/>
              </a:rPr>
              <a:t>What is the difference?</a:t>
            </a:r>
            <a:endParaRPr lang="en-GB" sz="2800" b="1" dirty="0">
              <a:latin typeface="Calibri" panose="020F0502020204030204" pitchFamily="34" charset="0"/>
              <a:ea typeface="+mj-ea"/>
              <a:cs typeface="Calibri" panose="020F0502020204030204" pitchFamily="34" charset="0"/>
            </a:endParaRPr>
          </a:p>
        </p:txBody>
      </p:sp>
      <p:sp>
        <p:nvSpPr>
          <p:cNvPr id="11" name="Line Callout 3 10"/>
          <p:cNvSpPr/>
          <p:nvPr/>
        </p:nvSpPr>
        <p:spPr bwMode="auto">
          <a:xfrm flipH="1">
            <a:off x="1905150" y="2190548"/>
            <a:ext cx="1405421" cy="1593552"/>
          </a:xfrm>
          <a:prstGeom prst="borderCallout3">
            <a:avLst>
              <a:gd name="adj1" fmla="val 10988"/>
              <a:gd name="adj2" fmla="val -1964"/>
              <a:gd name="adj3" fmla="val 34349"/>
              <a:gd name="adj4" fmla="val -23517"/>
              <a:gd name="adj5" fmla="val 42840"/>
              <a:gd name="adj6" fmla="val -7114"/>
              <a:gd name="adj7" fmla="val 63566"/>
              <a:gd name="adj8" fmla="val -3238"/>
            </a:avLst>
          </a:prstGeom>
          <a:solidFill>
            <a:schemeClr val="accent1">
              <a:lumMod val="90000"/>
            </a:schemeClr>
          </a:solidFill>
          <a:ln>
            <a:solidFill>
              <a:schemeClr val="accent1"/>
            </a:solidFill>
          </a:ln>
          <a:effectLst/>
          <a:extLst/>
        </p:spPr>
        <p:txBody>
          <a:bodyPr vert="horz" wrap="square" lIns="91440" tIns="45720" rIns="91440" bIns="45720" numCol="1" rtlCol="0" anchor="ctr" anchorCtr="0" compatLnSpc="1">
            <a:prstTxWarp prst="textNoShape">
              <a:avLst/>
            </a:prstTxWarp>
          </a:bodyPr>
          <a:lstStyle/>
          <a:p>
            <a:pPr algn="r"/>
            <a:r>
              <a:rPr lang="fr-BE" sz="900" dirty="0">
                <a:solidFill>
                  <a:schemeClr val="accent1">
                    <a:lumMod val="50000"/>
                  </a:schemeClr>
                </a:solidFill>
              </a:rPr>
              <a:t>Newsletter</a:t>
            </a:r>
          </a:p>
          <a:p>
            <a:pPr algn="r"/>
            <a:endParaRPr lang="fr-BE" sz="900" dirty="0">
              <a:solidFill>
                <a:schemeClr val="accent1">
                  <a:lumMod val="50000"/>
                </a:schemeClr>
              </a:solidFill>
            </a:endParaRPr>
          </a:p>
          <a:p>
            <a:pPr algn="r"/>
            <a:r>
              <a:rPr lang="fr-BE" sz="900" dirty="0" err="1">
                <a:solidFill>
                  <a:schemeClr val="accent1">
                    <a:lumMod val="50000"/>
                  </a:schemeClr>
                </a:solidFill>
              </a:rPr>
              <a:t>Press</a:t>
            </a:r>
            <a:r>
              <a:rPr lang="fr-BE" sz="900" dirty="0">
                <a:solidFill>
                  <a:schemeClr val="accent1">
                    <a:lumMod val="50000"/>
                  </a:schemeClr>
                </a:solidFill>
              </a:rPr>
              <a:t> release</a:t>
            </a:r>
          </a:p>
          <a:p>
            <a:pPr algn="r"/>
            <a:endParaRPr lang="fr-BE" sz="900" dirty="0">
              <a:solidFill>
                <a:schemeClr val="accent1">
                  <a:lumMod val="50000"/>
                </a:schemeClr>
              </a:solidFill>
            </a:endParaRPr>
          </a:p>
          <a:p>
            <a:pPr algn="r"/>
            <a:r>
              <a:rPr lang="fr-BE" sz="900" dirty="0">
                <a:solidFill>
                  <a:schemeClr val="accent1">
                    <a:lumMod val="50000"/>
                  </a:schemeClr>
                </a:solidFill>
              </a:rPr>
              <a:t>Project </a:t>
            </a:r>
            <a:r>
              <a:rPr lang="fr-BE" sz="900" dirty="0" err="1">
                <a:solidFill>
                  <a:schemeClr val="accent1">
                    <a:lumMod val="50000"/>
                  </a:schemeClr>
                </a:solidFill>
              </a:rPr>
              <a:t>factsheet</a:t>
            </a:r>
            <a:r>
              <a:rPr lang="fr-BE" sz="900" dirty="0">
                <a:solidFill>
                  <a:schemeClr val="accent1">
                    <a:lumMod val="50000"/>
                  </a:schemeClr>
                </a:solidFill>
              </a:rPr>
              <a:t>, brochure</a:t>
            </a:r>
          </a:p>
          <a:p>
            <a:pPr algn="r"/>
            <a:endParaRPr lang="fr-BE" sz="900" dirty="0">
              <a:solidFill>
                <a:schemeClr val="accent1">
                  <a:lumMod val="50000"/>
                </a:schemeClr>
              </a:solidFill>
            </a:endParaRPr>
          </a:p>
          <a:p>
            <a:pPr algn="r"/>
            <a:r>
              <a:rPr lang="fr-BE" sz="900" dirty="0">
                <a:solidFill>
                  <a:schemeClr val="accent1">
                    <a:lumMod val="50000"/>
                  </a:schemeClr>
                </a:solidFill>
              </a:rPr>
              <a:t>Social media (blogs, Twitter, Facebook, LinkedIn)</a:t>
            </a:r>
          </a:p>
        </p:txBody>
      </p:sp>
      <p:sp>
        <p:nvSpPr>
          <p:cNvPr id="12" name="Left-Right Arrow 11"/>
          <p:cNvSpPr/>
          <p:nvPr/>
        </p:nvSpPr>
        <p:spPr bwMode="auto">
          <a:xfrm>
            <a:off x="2495601" y="4858699"/>
            <a:ext cx="7071827" cy="167315"/>
          </a:xfrm>
          <a:prstGeom prst="leftRightArrow">
            <a:avLst/>
          </a:prstGeom>
          <a:gradFill flip="none" rotWithShape="1">
            <a:gsLst>
              <a:gs pos="0">
                <a:schemeClr val="accent1">
                  <a:lumMod val="45000"/>
                  <a:lumOff val="55000"/>
                </a:schemeClr>
              </a:gs>
              <a:gs pos="100000">
                <a:schemeClr val="accent1">
                  <a:lumMod val="50000"/>
                </a:schemeClr>
              </a:gs>
              <a:gs pos="0">
                <a:schemeClr val="accent1">
                  <a:lumMod val="45000"/>
                  <a:lumOff val="55000"/>
                </a:schemeClr>
              </a:gs>
              <a:gs pos="43000">
                <a:schemeClr val="accent1">
                  <a:lumMod val="90000"/>
                </a:schemeClr>
              </a:gs>
            </a:gsLst>
            <a:lin ang="0" scaled="1"/>
            <a:tileRect/>
          </a:gradFill>
          <a:ln>
            <a:noFill/>
          </a:ln>
          <a:effectLst/>
          <a:extLst/>
        </p:spPr>
        <p:txBody>
          <a:bodyPr anchor="ctr"/>
          <a:lstStyle/>
          <a:p>
            <a:pPr marL="3175">
              <a:defRPr/>
            </a:pPr>
            <a:r>
              <a:rPr lang="fr-BE" sz="900" dirty="0" err="1">
                <a:solidFill>
                  <a:schemeClr val="accent1">
                    <a:lumMod val="25000"/>
                  </a:schemeClr>
                </a:solidFill>
              </a:rPr>
              <a:t>Informing</a:t>
            </a:r>
            <a:r>
              <a:rPr lang="fr-BE" sz="900" dirty="0">
                <a:solidFill>
                  <a:schemeClr val="accent1">
                    <a:lumMod val="25000"/>
                  </a:schemeClr>
                </a:solidFill>
              </a:rPr>
              <a:t> about the </a:t>
            </a:r>
            <a:r>
              <a:rPr lang="fr-BE" sz="900" dirty="0" err="1">
                <a:solidFill>
                  <a:schemeClr val="accent1">
                    <a:lumMod val="25000"/>
                  </a:schemeClr>
                </a:solidFill>
              </a:rPr>
              <a:t>project</a:t>
            </a:r>
            <a:r>
              <a:rPr lang="fr-BE" sz="900" dirty="0">
                <a:solidFill>
                  <a:schemeClr val="accent1">
                    <a:lumMod val="25000"/>
                  </a:schemeClr>
                </a:solidFill>
              </a:rPr>
              <a:t>                     </a:t>
            </a:r>
            <a:r>
              <a:rPr lang="fr-BE" sz="900" dirty="0" err="1">
                <a:solidFill>
                  <a:schemeClr val="accent1">
                    <a:lumMod val="25000"/>
                  </a:schemeClr>
                </a:solidFill>
              </a:rPr>
              <a:t>Informing</a:t>
            </a:r>
            <a:r>
              <a:rPr lang="fr-BE" sz="900" dirty="0">
                <a:solidFill>
                  <a:schemeClr val="accent1">
                    <a:lumMod val="25000"/>
                  </a:schemeClr>
                </a:solidFill>
              </a:rPr>
              <a:t> about the </a:t>
            </a:r>
            <a:r>
              <a:rPr lang="fr-BE" sz="900" dirty="0" err="1">
                <a:solidFill>
                  <a:schemeClr val="accent1">
                    <a:lumMod val="25000"/>
                  </a:schemeClr>
                </a:solidFill>
              </a:rPr>
              <a:t>results</a:t>
            </a:r>
            <a:r>
              <a:rPr lang="fr-BE" sz="900" dirty="0">
                <a:solidFill>
                  <a:schemeClr val="accent1">
                    <a:lumMod val="25000"/>
                  </a:schemeClr>
                </a:solidFill>
              </a:rPr>
              <a:t>                   </a:t>
            </a:r>
            <a:r>
              <a:rPr lang="fr-BE" sz="900" dirty="0" err="1">
                <a:solidFill>
                  <a:schemeClr val="accent1">
                    <a:lumMod val="25000"/>
                  </a:schemeClr>
                </a:solidFill>
              </a:rPr>
              <a:t>Making</a:t>
            </a:r>
            <a:r>
              <a:rPr lang="fr-BE" sz="900" dirty="0">
                <a:solidFill>
                  <a:schemeClr val="accent1">
                    <a:lumMod val="25000"/>
                  </a:schemeClr>
                </a:solidFill>
              </a:rPr>
              <a:t> </a:t>
            </a:r>
            <a:r>
              <a:rPr lang="fr-BE" sz="900" dirty="0" err="1">
                <a:solidFill>
                  <a:schemeClr val="accent1">
                    <a:lumMod val="25000"/>
                  </a:schemeClr>
                </a:solidFill>
              </a:rPr>
              <a:t>results</a:t>
            </a:r>
            <a:r>
              <a:rPr lang="fr-BE" sz="900" dirty="0">
                <a:solidFill>
                  <a:schemeClr val="accent1">
                    <a:lumMod val="25000"/>
                  </a:schemeClr>
                </a:solidFill>
              </a:rPr>
              <a:t> </a:t>
            </a:r>
            <a:r>
              <a:rPr lang="fr-BE" sz="900" dirty="0" err="1">
                <a:solidFill>
                  <a:schemeClr val="accent1">
                    <a:lumMod val="25000"/>
                  </a:schemeClr>
                </a:solidFill>
              </a:rPr>
              <a:t>available</a:t>
            </a:r>
            <a:r>
              <a:rPr lang="fr-BE" sz="900" dirty="0">
                <a:solidFill>
                  <a:schemeClr val="accent1">
                    <a:lumMod val="25000"/>
                  </a:schemeClr>
                </a:solidFill>
              </a:rPr>
              <a:t> for </a:t>
            </a:r>
            <a:r>
              <a:rPr lang="fr-BE" sz="900" dirty="0" err="1">
                <a:solidFill>
                  <a:schemeClr val="accent1">
                    <a:lumMod val="25000"/>
                  </a:schemeClr>
                </a:solidFill>
              </a:rPr>
              <a:t>re-use</a:t>
            </a:r>
            <a:endParaRPr lang="en-GB" sz="900" dirty="0">
              <a:solidFill>
                <a:schemeClr val="accent1">
                  <a:lumMod val="25000"/>
                </a:schemeClr>
              </a:solidFill>
            </a:endParaRPr>
          </a:p>
        </p:txBody>
      </p:sp>
      <p:sp>
        <p:nvSpPr>
          <p:cNvPr id="13" name="Rectangle 12"/>
          <p:cNvSpPr/>
          <p:nvPr/>
        </p:nvSpPr>
        <p:spPr bwMode="auto">
          <a:xfrm>
            <a:off x="6081045" y="1900912"/>
            <a:ext cx="2399433" cy="2752225"/>
          </a:xfrm>
          <a:prstGeom prst="rect">
            <a:avLst/>
          </a:prstGeom>
          <a:solidFill>
            <a:schemeClr val="accent1">
              <a:lumMod val="50000"/>
            </a:schemeClr>
          </a:solidFill>
          <a:ln>
            <a:noFill/>
          </a:ln>
          <a:effectLst/>
          <a:extLst/>
        </p:spPr>
        <p:txBody>
          <a:bodyPr vert="horz" wrap="square" lIns="91440" tIns="45720" rIns="91440" bIns="45720" numCol="1" rtlCol="0" anchor="b" anchorCtr="0" compatLnSpc="1">
            <a:prstTxWarp prst="textNoShape">
              <a:avLst/>
            </a:prstTxWarp>
          </a:bodyPr>
          <a:lstStyle/>
          <a:p>
            <a:pPr marL="3175" fontAlgn="base">
              <a:spcBef>
                <a:spcPct val="0"/>
              </a:spcBef>
              <a:spcAft>
                <a:spcPct val="0"/>
              </a:spcAft>
            </a:pPr>
            <a:r>
              <a:rPr lang="fr-BE" dirty="0">
                <a:solidFill>
                  <a:schemeClr val="bg1"/>
                </a:solidFill>
                <a:latin typeface="Verdana" pitchFamily="34" charset="0"/>
              </a:rPr>
              <a:t>		   		       </a:t>
            </a:r>
            <a:r>
              <a:rPr lang="fr-BE" sz="2000" b="1" dirty="0" err="1">
                <a:solidFill>
                  <a:schemeClr val="bg1"/>
                </a:solidFill>
                <a:latin typeface="Verdana" pitchFamily="34" charset="0"/>
              </a:rPr>
              <a:t>Dissemination</a:t>
            </a:r>
            <a:endParaRPr lang="en-GB" sz="1200" b="1" dirty="0">
              <a:solidFill>
                <a:schemeClr val="bg1"/>
              </a:solidFill>
              <a:latin typeface="Verdana" pitchFamily="34" charset="0"/>
            </a:endParaRPr>
          </a:p>
        </p:txBody>
      </p:sp>
      <p:sp>
        <p:nvSpPr>
          <p:cNvPr id="14" name="Line Callout 3 13"/>
          <p:cNvSpPr/>
          <p:nvPr/>
        </p:nvSpPr>
        <p:spPr bwMode="auto">
          <a:xfrm>
            <a:off x="8832304" y="2005698"/>
            <a:ext cx="1561078" cy="1915184"/>
          </a:xfrm>
          <a:prstGeom prst="borderCallout3">
            <a:avLst>
              <a:gd name="adj1" fmla="val 26860"/>
              <a:gd name="adj2" fmla="val -4004"/>
              <a:gd name="adj3" fmla="val 38417"/>
              <a:gd name="adj4" fmla="val -23117"/>
              <a:gd name="adj5" fmla="val 43253"/>
              <a:gd name="adj6" fmla="val -9204"/>
              <a:gd name="adj7" fmla="val 70592"/>
              <a:gd name="adj8" fmla="val -3358"/>
            </a:avLst>
          </a:prstGeom>
          <a:solidFill>
            <a:schemeClr val="accent1">
              <a:lumMod val="50000"/>
            </a:schemeClr>
          </a:solidFill>
          <a:ln>
            <a:solidFill>
              <a:schemeClr val="accent1"/>
            </a:solidFill>
          </a:ln>
          <a:effectLst/>
          <a:extLst/>
        </p:spPr>
        <p:txBody>
          <a:bodyPr vert="horz" wrap="square" lIns="91440" tIns="45720" rIns="91440" bIns="45720" numCol="1" rtlCol="0" anchor="ctr" anchorCtr="0" compatLnSpc="1">
            <a:prstTxWarp prst="textNoShape">
              <a:avLst/>
            </a:prstTxWarp>
          </a:bodyPr>
          <a:lstStyle/>
          <a:p>
            <a:r>
              <a:rPr lang="fr-BE" sz="900" dirty="0">
                <a:solidFill>
                  <a:schemeClr val="bg1"/>
                </a:solidFill>
              </a:rPr>
              <a:t>Scientific publications</a:t>
            </a:r>
          </a:p>
          <a:p>
            <a:endParaRPr lang="fr-BE" sz="900" dirty="0">
              <a:solidFill>
                <a:schemeClr val="bg1"/>
              </a:solidFill>
            </a:endParaRPr>
          </a:p>
          <a:p>
            <a:r>
              <a:rPr lang="fr-BE" sz="900" dirty="0">
                <a:solidFill>
                  <a:schemeClr val="bg1"/>
                </a:solidFill>
              </a:rPr>
              <a:t>Policy </a:t>
            </a:r>
            <a:r>
              <a:rPr lang="fr-BE" sz="900" dirty="0" err="1">
                <a:solidFill>
                  <a:schemeClr val="bg1"/>
                </a:solidFill>
              </a:rPr>
              <a:t>brief</a:t>
            </a:r>
            <a:r>
              <a:rPr lang="fr-BE" sz="900" dirty="0">
                <a:solidFill>
                  <a:schemeClr val="bg1"/>
                </a:solidFill>
              </a:rPr>
              <a:t>/roadmap</a:t>
            </a:r>
          </a:p>
          <a:p>
            <a:endParaRPr lang="fr-BE" sz="900" dirty="0">
              <a:solidFill>
                <a:schemeClr val="bg1"/>
              </a:solidFill>
            </a:endParaRPr>
          </a:p>
          <a:p>
            <a:r>
              <a:rPr lang="fr-BE" sz="900" dirty="0">
                <a:solidFill>
                  <a:schemeClr val="bg1"/>
                </a:solidFill>
              </a:rPr>
              <a:t>Training/</a:t>
            </a:r>
            <a:r>
              <a:rPr lang="fr-BE" sz="900" dirty="0" err="1">
                <a:solidFill>
                  <a:schemeClr val="bg1"/>
                </a:solidFill>
              </a:rPr>
              <a:t>demonstration</a:t>
            </a:r>
            <a:endParaRPr lang="fr-BE" sz="900" dirty="0">
              <a:solidFill>
                <a:schemeClr val="bg1"/>
              </a:solidFill>
            </a:endParaRPr>
          </a:p>
          <a:p>
            <a:endParaRPr lang="fr-BE" sz="900" dirty="0">
              <a:solidFill>
                <a:schemeClr val="bg1"/>
              </a:solidFill>
            </a:endParaRPr>
          </a:p>
          <a:p>
            <a:r>
              <a:rPr lang="fr-BE" sz="900" dirty="0">
                <a:solidFill>
                  <a:schemeClr val="bg1"/>
                </a:solidFill>
              </a:rPr>
              <a:t>Sharing </a:t>
            </a:r>
            <a:r>
              <a:rPr lang="fr-BE" sz="900" dirty="0" err="1">
                <a:solidFill>
                  <a:schemeClr val="bg1"/>
                </a:solidFill>
              </a:rPr>
              <a:t>results</a:t>
            </a:r>
            <a:r>
              <a:rPr lang="fr-BE" sz="900" dirty="0">
                <a:solidFill>
                  <a:schemeClr val="bg1"/>
                </a:solidFill>
              </a:rPr>
              <a:t> on online </a:t>
            </a:r>
            <a:r>
              <a:rPr lang="fr-BE" sz="900" dirty="0" err="1">
                <a:solidFill>
                  <a:schemeClr val="bg1"/>
                </a:solidFill>
              </a:rPr>
              <a:t>repository</a:t>
            </a:r>
            <a:r>
              <a:rPr lang="fr-BE" sz="900" dirty="0">
                <a:solidFill>
                  <a:schemeClr val="bg1"/>
                </a:solidFill>
              </a:rPr>
              <a:t> (</a:t>
            </a:r>
            <a:r>
              <a:rPr lang="fr-BE" sz="900" dirty="0" err="1">
                <a:solidFill>
                  <a:schemeClr val="bg1"/>
                </a:solidFill>
              </a:rPr>
              <a:t>research</a:t>
            </a:r>
            <a:r>
              <a:rPr lang="fr-BE" sz="900" dirty="0">
                <a:solidFill>
                  <a:schemeClr val="bg1"/>
                </a:solidFill>
              </a:rPr>
              <a:t> data, software, reports)</a:t>
            </a:r>
          </a:p>
        </p:txBody>
      </p:sp>
      <p:sp>
        <p:nvSpPr>
          <p:cNvPr id="15" name="TextBox 14"/>
          <p:cNvSpPr txBox="1"/>
          <p:nvPr/>
        </p:nvSpPr>
        <p:spPr>
          <a:xfrm>
            <a:off x="4028358" y="2112428"/>
            <a:ext cx="1912777" cy="1954381"/>
          </a:xfrm>
          <a:prstGeom prst="rect">
            <a:avLst/>
          </a:prstGeom>
          <a:noFill/>
        </p:spPr>
        <p:txBody>
          <a:bodyPr wrap="square" rtlCol="0">
            <a:spAutoFit/>
          </a:bodyPr>
          <a:lstStyle/>
          <a:p>
            <a:r>
              <a:rPr lang="fr-BE" sz="1100" dirty="0">
                <a:solidFill>
                  <a:schemeClr val="accent1">
                    <a:lumMod val="50000"/>
                  </a:schemeClr>
                </a:solidFill>
              </a:rPr>
              <a:t>About the </a:t>
            </a:r>
            <a:r>
              <a:rPr lang="fr-BE" sz="1100" dirty="0" err="1">
                <a:solidFill>
                  <a:schemeClr val="accent1">
                    <a:lumMod val="50000"/>
                  </a:schemeClr>
                </a:solidFill>
              </a:rPr>
              <a:t>project</a:t>
            </a:r>
            <a:r>
              <a:rPr lang="fr-BE" sz="1100" dirty="0">
                <a:solidFill>
                  <a:schemeClr val="accent1">
                    <a:lumMod val="50000"/>
                  </a:schemeClr>
                </a:solidFill>
              </a:rPr>
              <a:t> </a:t>
            </a:r>
            <a:r>
              <a:rPr lang="fr-BE" sz="1100" dirty="0" err="1">
                <a:solidFill>
                  <a:schemeClr val="accent1">
                    <a:lumMod val="50000"/>
                  </a:schemeClr>
                </a:solidFill>
              </a:rPr>
              <a:t>results</a:t>
            </a:r>
            <a:endParaRPr lang="fr-BE" sz="1100" dirty="0">
              <a:solidFill>
                <a:schemeClr val="accent1">
                  <a:lumMod val="50000"/>
                </a:schemeClr>
              </a:solidFill>
            </a:endParaRPr>
          </a:p>
          <a:p>
            <a:endParaRPr lang="fr-BE" sz="1100" dirty="0">
              <a:solidFill>
                <a:schemeClr val="accent1">
                  <a:lumMod val="50000"/>
                </a:schemeClr>
              </a:solidFill>
            </a:endParaRPr>
          </a:p>
          <a:p>
            <a:r>
              <a:rPr lang="fr-BE" sz="1100" b="1" dirty="0">
                <a:solidFill>
                  <a:schemeClr val="accent1">
                    <a:lumMod val="50000"/>
                  </a:schemeClr>
                </a:solidFill>
              </a:rPr>
              <a:t>Multiple audiences</a:t>
            </a:r>
          </a:p>
          <a:p>
            <a:endParaRPr lang="fr-BE" sz="1100" b="1" dirty="0">
              <a:solidFill>
                <a:schemeClr val="accent1">
                  <a:lumMod val="50000"/>
                </a:schemeClr>
              </a:solidFill>
            </a:endParaRPr>
          </a:p>
          <a:p>
            <a:r>
              <a:rPr lang="fr-BE" sz="1100" b="1" dirty="0" err="1">
                <a:solidFill>
                  <a:schemeClr val="accent1">
                    <a:lumMod val="50000"/>
                  </a:schemeClr>
                </a:solidFill>
              </a:rPr>
              <a:t>Inform</a:t>
            </a:r>
            <a:r>
              <a:rPr lang="fr-BE" sz="1100" dirty="0">
                <a:solidFill>
                  <a:schemeClr val="accent1">
                    <a:lumMod val="50000"/>
                  </a:schemeClr>
                </a:solidFill>
              </a:rPr>
              <a:t> and </a:t>
            </a:r>
            <a:r>
              <a:rPr lang="fr-BE" sz="1100" b="1" dirty="0" err="1">
                <a:solidFill>
                  <a:schemeClr val="accent1">
                    <a:lumMod val="50000"/>
                  </a:schemeClr>
                </a:solidFill>
              </a:rPr>
              <a:t>reach</a:t>
            </a:r>
            <a:r>
              <a:rPr lang="fr-BE" sz="1100" b="1" dirty="0">
                <a:solidFill>
                  <a:schemeClr val="accent1">
                    <a:lumMod val="50000"/>
                  </a:schemeClr>
                </a:solidFill>
              </a:rPr>
              <a:t> out to society</a:t>
            </a:r>
            <a:r>
              <a:rPr lang="fr-BE" sz="1100" dirty="0">
                <a:solidFill>
                  <a:schemeClr val="accent1">
                    <a:lumMod val="50000"/>
                  </a:schemeClr>
                </a:solidFill>
              </a:rPr>
              <a:t>, show the </a:t>
            </a:r>
            <a:r>
              <a:rPr lang="fr-BE" sz="1100" dirty="0" err="1">
                <a:solidFill>
                  <a:schemeClr val="accent1">
                    <a:lumMod val="50000"/>
                  </a:schemeClr>
                </a:solidFill>
              </a:rPr>
              <a:t>benefits</a:t>
            </a:r>
            <a:r>
              <a:rPr lang="fr-BE" sz="1100" dirty="0">
                <a:solidFill>
                  <a:schemeClr val="accent1">
                    <a:lumMod val="50000"/>
                  </a:schemeClr>
                </a:solidFill>
              </a:rPr>
              <a:t> of </a:t>
            </a:r>
            <a:r>
              <a:rPr lang="fr-BE" sz="1100" dirty="0" err="1">
                <a:solidFill>
                  <a:schemeClr val="accent1">
                    <a:lumMod val="50000"/>
                  </a:schemeClr>
                </a:solidFill>
              </a:rPr>
              <a:t>research</a:t>
            </a:r>
            <a:endParaRPr lang="fr-BE" sz="1100" dirty="0">
              <a:solidFill>
                <a:schemeClr val="accent1">
                  <a:lumMod val="50000"/>
                </a:schemeClr>
              </a:solidFill>
            </a:endParaRPr>
          </a:p>
          <a:p>
            <a:endParaRPr lang="fr-BE" sz="1100" dirty="0">
              <a:solidFill>
                <a:schemeClr val="accent1">
                  <a:lumMod val="50000"/>
                </a:schemeClr>
              </a:solidFill>
            </a:endParaRPr>
          </a:p>
          <a:p>
            <a:r>
              <a:rPr lang="fr-BE" sz="1100" dirty="0">
                <a:solidFill>
                  <a:schemeClr val="accent1">
                    <a:lumMod val="50000"/>
                  </a:schemeClr>
                </a:solidFill>
              </a:rPr>
              <a:t>Grant Agreement art. 38.1</a:t>
            </a:r>
          </a:p>
        </p:txBody>
      </p:sp>
      <p:sp>
        <p:nvSpPr>
          <p:cNvPr id="16" name="TextBox 15"/>
          <p:cNvSpPr txBox="1"/>
          <p:nvPr/>
        </p:nvSpPr>
        <p:spPr>
          <a:xfrm>
            <a:off x="6185960" y="2120974"/>
            <a:ext cx="1957358" cy="1777410"/>
          </a:xfrm>
          <a:prstGeom prst="rect">
            <a:avLst/>
          </a:prstGeom>
          <a:noFill/>
        </p:spPr>
        <p:txBody>
          <a:bodyPr wrap="square" rtlCol="0">
            <a:spAutoFit/>
          </a:bodyPr>
          <a:lstStyle/>
          <a:p>
            <a:r>
              <a:rPr lang="fr-BE" sz="1100" dirty="0">
                <a:solidFill>
                  <a:schemeClr val="bg1"/>
                </a:solidFill>
              </a:rPr>
              <a:t>About </a:t>
            </a:r>
            <a:r>
              <a:rPr lang="fr-BE" sz="1100" dirty="0" err="1">
                <a:solidFill>
                  <a:schemeClr val="bg1"/>
                </a:solidFill>
              </a:rPr>
              <a:t>results</a:t>
            </a:r>
            <a:r>
              <a:rPr lang="fr-BE" sz="1100" dirty="0">
                <a:solidFill>
                  <a:schemeClr val="bg1"/>
                </a:solidFill>
              </a:rPr>
              <a:t> </a:t>
            </a:r>
            <a:r>
              <a:rPr lang="fr-BE" sz="1100" dirty="0" err="1">
                <a:solidFill>
                  <a:schemeClr val="bg1"/>
                </a:solidFill>
              </a:rPr>
              <a:t>only</a:t>
            </a:r>
            <a:endParaRPr lang="fr-BE" sz="1100" dirty="0">
              <a:solidFill>
                <a:schemeClr val="bg1"/>
              </a:solidFill>
            </a:endParaRPr>
          </a:p>
          <a:p>
            <a:endParaRPr lang="fr-BE" sz="1100" dirty="0">
              <a:solidFill>
                <a:schemeClr val="bg1"/>
              </a:solidFill>
            </a:endParaRPr>
          </a:p>
          <a:p>
            <a:r>
              <a:rPr lang="en-GB" sz="1100" b="1" dirty="0">
                <a:solidFill>
                  <a:schemeClr val="bg1"/>
                </a:solidFill>
              </a:rPr>
              <a:t>Audiences that may use the results </a:t>
            </a:r>
            <a:r>
              <a:rPr lang="en-GB" sz="1100" dirty="0">
                <a:solidFill>
                  <a:schemeClr val="bg1"/>
                </a:solidFill>
              </a:rPr>
              <a:t>in their own work</a:t>
            </a:r>
            <a:endParaRPr lang="fr-BE" sz="1050" dirty="0">
              <a:solidFill>
                <a:schemeClr val="bg1"/>
              </a:solidFill>
            </a:endParaRPr>
          </a:p>
          <a:p>
            <a:endParaRPr lang="fr-BE" sz="1050" dirty="0">
              <a:solidFill>
                <a:schemeClr val="bg1"/>
              </a:solidFill>
            </a:endParaRPr>
          </a:p>
          <a:p>
            <a:r>
              <a:rPr lang="fr-BE" sz="1100" b="1" dirty="0" err="1">
                <a:solidFill>
                  <a:schemeClr val="bg1"/>
                </a:solidFill>
              </a:rPr>
              <a:t>Enable</a:t>
            </a:r>
            <a:r>
              <a:rPr lang="fr-BE" sz="1100" b="1" dirty="0">
                <a:solidFill>
                  <a:schemeClr val="bg1"/>
                </a:solidFill>
              </a:rPr>
              <a:t> use </a:t>
            </a:r>
            <a:r>
              <a:rPr lang="fr-BE" sz="1100" dirty="0">
                <a:solidFill>
                  <a:schemeClr val="bg1"/>
                </a:solidFill>
              </a:rPr>
              <a:t>and</a:t>
            </a:r>
            <a:r>
              <a:rPr lang="fr-BE" sz="1100" b="1" dirty="0">
                <a:solidFill>
                  <a:schemeClr val="bg1"/>
                </a:solidFill>
              </a:rPr>
              <a:t> </a:t>
            </a:r>
            <a:r>
              <a:rPr lang="fr-BE" sz="1100" b="1" dirty="0" err="1">
                <a:solidFill>
                  <a:schemeClr val="bg1"/>
                </a:solidFill>
              </a:rPr>
              <a:t>uptake</a:t>
            </a:r>
            <a:r>
              <a:rPr lang="fr-BE" sz="1100" b="1" dirty="0">
                <a:solidFill>
                  <a:schemeClr val="bg1"/>
                </a:solidFill>
              </a:rPr>
              <a:t> </a:t>
            </a:r>
            <a:r>
              <a:rPr lang="fr-BE" sz="1100" dirty="0">
                <a:solidFill>
                  <a:schemeClr val="bg1"/>
                </a:solidFill>
              </a:rPr>
              <a:t>of</a:t>
            </a:r>
            <a:r>
              <a:rPr lang="fr-BE" sz="1100" b="1" dirty="0">
                <a:solidFill>
                  <a:schemeClr val="bg1"/>
                </a:solidFill>
              </a:rPr>
              <a:t> </a:t>
            </a:r>
            <a:r>
              <a:rPr lang="fr-BE" sz="1100" b="1" dirty="0" err="1">
                <a:solidFill>
                  <a:schemeClr val="bg1"/>
                </a:solidFill>
              </a:rPr>
              <a:t>results</a:t>
            </a:r>
            <a:endParaRPr lang="fr-BE" sz="1100" b="1" dirty="0">
              <a:solidFill>
                <a:schemeClr val="bg1"/>
              </a:solidFill>
            </a:endParaRPr>
          </a:p>
          <a:p>
            <a:endParaRPr lang="fr-BE" sz="1100" dirty="0">
              <a:solidFill>
                <a:schemeClr val="bg1"/>
              </a:solidFill>
            </a:endParaRPr>
          </a:p>
          <a:p>
            <a:r>
              <a:rPr lang="fr-BE" sz="1100" dirty="0">
                <a:solidFill>
                  <a:schemeClr val="bg1"/>
                </a:solidFill>
              </a:rPr>
              <a:t>Grant Agreement art. 29</a:t>
            </a:r>
          </a:p>
        </p:txBody>
      </p:sp>
      <p:sp>
        <p:nvSpPr>
          <p:cNvPr id="17" name="Left Brace 16"/>
          <p:cNvSpPr/>
          <p:nvPr/>
        </p:nvSpPr>
        <p:spPr bwMode="auto">
          <a:xfrm rot="16200000">
            <a:off x="5912464" y="4349520"/>
            <a:ext cx="337158" cy="2016224"/>
          </a:xfrm>
          <a:prstGeom prst="leftBrace">
            <a:avLst/>
          </a:prstGeom>
          <a:noFill/>
          <a:ln>
            <a:solidFill>
              <a:schemeClr val="accent1">
                <a:lumMod val="50000"/>
              </a:schemeClr>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18" name="Line Callout 3 17"/>
          <p:cNvSpPr/>
          <p:nvPr/>
        </p:nvSpPr>
        <p:spPr bwMode="auto">
          <a:xfrm flipH="1">
            <a:off x="4472809" y="5475297"/>
            <a:ext cx="3216471" cy="781289"/>
          </a:xfrm>
          <a:prstGeom prst="borderCallout3">
            <a:avLst>
              <a:gd name="adj1" fmla="val 10988"/>
              <a:gd name="adj2" fmla="val -1964"/>
              <a:gd name="adj3" fmla="val 34349"/>
              <a:gd name="adj4" fmla="val -23517"/>
              <a:gd name="adj5" fmla="val 42840"/>
              <a:gd name="adj6" fmla="val -7114"/>
              <a:gd name="adj7" fmla="val 63566"/>
              <a:gd name="adj8" fmla="val -3238"/>
            </a:avLst>
          </a:prstGeom>
          <a:solidFill>
            <a:schemeClr val="accent1">
              <a:lumMod val="90000"/>
            </a:schemeClr>
          </a:solidFill>
          <a:ln>
            <a:noFill/>
          </a:ln>
          <a:effectLst/>
          <a:extLst/>
        </p:spPr>
        <p:txBody>
          <a:bodyPr vert="horz" wrap="square" lIns="91440" tIns="45720" rIns="91440" bIns="45720" numCol="1" rtlCol="0" anchor="ctr" anchorCtr="0" compatLnSpc="1">
            <a:prstTxWarp prst="textNoShape">
              <a:avLst/>
            </a:prstTxWarp>
          </a:bodyPr>
          <a:lstStyle/>
          <a:p>
            <a:pPr algn="ctr"/>
            <a:r>
              <a:rPr lang="fr-BE" sz="900" dirty="0">
                <a:solidFill>
                  <a:schemeClr val="accent1">
                    <a:lumMod val="25000"/>
                  </a:schemeClr>
                </a:solidFill>
              </a:rPr>
              <a:t>Project </a:t>
            </a:r>
            <a:r>
              <a:rPr lang="fr-BE" sz="900" dirty="0" err="1">
                <a:solidFill>
                  <a:schemeClr val="accent1">
                    <a:lumMod val="25000"/>
                  </a:schemeClr>
                </a:solidFill>
              </a:rPr>
              <a:t>website</a:t>
            </a:r>
            <a:r>
              <a:rPr lang="fr-BE" sz="900" dirty="0">
                <a:solidFill>
                  <a:schemeClr val="accent1">
                    <a:lumMod val="25000"/>
                  </a:schemeClr>
                </a:solidFill>
              </a:rPr>
              <a:t>, </a:t>
            </a:r>
            <a:r>
              <a:rPr lang="fr-BE" sz="900" dirty="0" err="1">
                <a:solidFill>
                  <a:schemeClr val="accent1">
                    <a:lumMod val="25000"/>
                  </a:schemeClr>
                </a:solidFill>
              </a:rPr>
              <a:t>videos</a:t>
            </a:r>
            <a:r>
              <a:rPr lang="fr-BE" sz="900" dirty="0">
                <a:solidFill>
                  <a:schemeClr val="accent1">
                    <a:lumMod val="25000"/>
                  </a:schemeClr>
                </a:solidFill>
              </a:rPr>
              <a:t>, interview, articles in magazines, exhibitions/ open </a:t>
            </a:r>
            <a:r>
              <a:rPr lang="fr-BE" sz="900" dirty="0" err="1">
                <a:solidFill>
                  <a:schemeClr val="accent1">
                    <a:lumMod val="25000"/>
                  </a:schemeClr>
                </a:solidFill>
              </a:rPr>
              <a:t>days</a:t>
            </a:r>
            <a:r>
              <a:rPr lang="fr-BE" sz="900" dirty="0">
                <a:solidFill>
                  <a:schemeClr val="accent1">
                    <a:lumMod val="25000"/>
                  </a:schemeClr>
                </a:solidFill>
              </a:rPr>
              <a:t>, </a:t>
            </a:r>
            <a:r>
              <a:rPr lang="fr-BE" sz="900" dirty="0" err="1">
                <a:solidFill>
                  <a:schemeClr val="accent1">
                    <a:lumMod val="25000"/>
                  </a:schemeClr>
                </a:solidFill>
              </a:rPr>
              <a:t>guided</a:t>
            </a:r>
            <a:r>
              <a:rPr lang="fr-BE" sz="900" dirty="0">
                <a:solidFill>
                  <a:schemeClr val="accent1">
                    <a:lumMod val="25000"/>
                  </a:schemeClr>
                </a:solidFill>
              </a:rPr>
              <a:t> </a:t>
            </a:r>
            <a:r>
              <a:rPr lang="fr-BE" sz="900" dirty="0" err="1">
                <a:solidFill>
                  <a:schemeClr val="accent1">
                    <a:lumMod val="25000"/>
                  </a:schemeClr>
                </a:solidFill>
              </a:rPr>
              <a:t>visits</a:t>
            </a:r>
            <a:r>
              <a:rPr lang="fr-BE" sz="900" dirty="0">
                <a:solidFill>
                  <a:schemeClr val="accent1">
                    <a:lumMod val="25000"/>
                  </a:schemeClr>
                </a:solidFill>
              </a:rPr>
              <a:t>, </a:t>
            </a:r>
            <a:r>
              <a:rPr lang="fr-BE" sz="900" dirty="0" err="1">
                <a:solidFill>
                  <a:schemeClr val="accent1">
                    <a:lumMod val="25000"/>
                  </a:schemeClr>
                </a:solidFill>
              </a:rPr>
              <a:t>conference</a:t>
            </a:r>
            <a:r>
              <a:rPr lang="fr-BE" sz="900" dirty="0">
                <a:solidFill>
                  <a:schemeClr val="accent1">
                    <a:lumMod val="25000"/>
                  </a:schemeClr>
                </a:solidFill>
              </a:rPr>
              <a:t>, </a:t>
            </a:r>
            <a:r>
              <a:rPr lang="fr-BE" sz="900" dirty="0" err="1">
                <a:solidFill>
                  <a:schemeClr val="accent1">
                    <a:lumMod val="25000"/>
                  </a:schemeClr>
                </a:solidFill>
              </a:rPr>
              <a:t>presentation</a:t>
            </a:r>
            <a:r>
              <a:rPr lang="fr-BE" sz="900" dirty="0">
                <a:solidFill>
                  <a:schemeClr val="accent1">
                    <a:lumMod val="25000"/>
                  </a:schemeClr>
                </a:solidFill>
              </a:rPr>
              <a:t> and workshops.</a:t>
            </a:r>
          </a:p>
          <a:p>
            <a:pPr algn="ctr"/>
            <a:endParaRPr lang="fr-BE" sz="900" dirty="0">
              <a:solidFill>
                <a:schemeClr val="accent1">
                  <a:lumMod val="50000"/>
                </a:schemeClr>
              </a:solidFill>
            </a:endParaRPr>
          </a:p>
        </p:txBody>
      </p:sp>
      <p:sp>
        <p:nvSpPr>
          <p:cNvPr id="20" name="TextBox 19"/>
          <p:cNvSpPr txBox="1"/>
          <p:nvPr/>
        </p:nvSpPr>
        <p:spPr>
          <a:xfrm>
            <a:off x="7891272" y="146304"/>
            <a:ext cx="3995928" cy="461665"/>
          </a:xfrm>
          <a:prstGeom prst="rect">
            <a:avLst/>
          </a:prstGeom>
          <a:noFill/>
        </p:spPr>
        <p:txBody>
          <a:bodyPr wrap="square" rtlCol="0">
            <a:spAutoFit/>
          </a:bodyPr>
          <a:lstStyle/>
          <a:p>
            <a:pPr algn="ctr"/>
            <a:r>
              <a:rPr lang="en-GB" sz="2400" dirty="0" smtClean="0">
                <a:solidFill>
                  <a:schemeClr val="bg1"/>
                </a:solidFill>
              </a:rPr>
              <a:t>Key definitions</a:t>
            </a:r>
            <a:endParaRPr lang="en-GB" sz="2400" dirty="0">
              <a:solidFill>
                <a:schemeClr val="bg1"/>
              </a:solidFill>
            </a:endParaRPr>
          </a:p>
        </p:txBody>
      </p:sp>
    </p:spTree>
    <p:extLst>
      <p:ext uri="{BB962C8B-B14F-4D97-AF65-F5344CB8AC3E}">
        <p14:creationId xmlns:p14="http://schemas.microsoft.com/office/powerpoint/2010/main" val="3139378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0634" y="1135521"/>
            <a:ext cx="8229600" cy="936625"/>
          </a:xfrm>
        </p:spPr>
        <p:txBody>
          <a:bodyPr/>
          <a:lstStyle/>
          <a:p>
            <a:r>
              <a:rPr lang="en-GB" altLang="en-US" sz="2800" dirty="0" smtClean="0">
                <a:latin typeface="Calibri" panose="020F0502020204030204" pitchFamily="34" charset="0"/>
                <a:cs typeface="Calibri" panose="020F0502020204030204" pitchFamily="34" charset="0"/>
              </a:rPr>
              <a:t>What is meant by exploitation?</a:t>
            </a:r>
          </a:p>
        </p:txBody>
      </p:sp>
      <p:sp>
        <p:nvSpPr>
          <p:cNvPr id="9" name="Rectangle 8"/>
          <p:cNvSpPr/>
          <p:nvPr/>
        </p:nvSpPr>
        <p:spPr>
          <a:xfrm>
            <a:off x="1919536" y="6371456"/>
            <a:ext cx="8784976" cy="246221"/>
          </a:xfrm>
          <a:prstGeom prst="rect">
            <a:avLst/>
          </a:prstGeom>
        </p:spPr>
        <p:txBody>
          <a:bodyPr wrap="square">
            <a:spAutoFit/>
          </a:bodyPr>
          <a:lstStyle/>
          <a:p>
            <a:pPr>
              <a:buClr>
                <a:schemeClr val="accent2">
                  <a:lumMod val="75000"/>
                </a:schemeClr>
              </a:buClr>
            </a:pPr>
            <a:r>
              <a:rPr lang="en-GB" sz="1000" dirty="0"/>
              <a:t>* </a:t>
            </a:r>
            <a:r>
              <a:rPr lang="en-GB" sz="900" dirty="0">
                <a:hlinkClick r:id="rId3"/>
              </a:rPr>
              <a:t>http://ec.europa.eu/research/participants/portal/desktop/en/support/reference_terms.html</a:t>
            </a:r>
            <a:r>
              <a:rPr lang="en-GB" sz="900" dirty="0"/>
              <a:t> </a:t>
            </a:r>
          </a:p>
        </p:txBody>
      </p:sp>
      <p:sp>
        <p:nvSpPr>
          <p:cNvPr id="10" name="Rectangle 9"/>
          <p:cNvSpPr/>
          <p:nvPr/>
        </p:nvSpPr>
        <p:spPr bwMode="auto">
          <a:xfrm>
            <a:off x="4325872" y="3385603"/>
            <a:ext cx="7139295" cy="652194"/>
          </a:xfrm>
          <a:prstGeom prst="rect">
            <a:avLst/>
          </a:prstGeom>
          <a:solidFill>
            <a:schemeClr val="accent2">
              <a:lumMod val="40000"/>
              <a:lumOff val="60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a:buClr>
                <a:srgbClr val="00518E"/>
              </a:buClr>
              <a:defRPr/>
            </a:pPr>
            <a:r>
              <a:rPr lang="en-GB" altLang="en-US" kern="0" dirty="0">
                <a:latin typeface="Calibri" panose="020F0502020204030204" pitchFamily="34" charset="0"/>
                <a:cs typeface="Calibri" panose="020F0502020204030204" pitchFamily="34" charset="0"/>
              </a:rPr>
              <a:t>Can be commercial, societal, political</a:t>
            </a:r>
            <a:r>
              <a:rPr lang="en-GB" altLang="en-US" kern="0" dirty="0" smtClean="0">
                <a:latin typeface="Calibri" panose="020F0502020204030204" pitchFamily="34" charset="0"/>
                <a:cs typeface="Calibri" panose="020F0502020204030204" pitchFamily="34" charset="0"/>
              </a:rPr>
              <a:t>, </a:t>
            </a:r>
            <a:r>
              <a:rPr lang="en-GB" altLang="en-US" kern="0" dirty="0">
                <a:latin typeface="Calibri" panose="020F0502020204030204" pitchFamily="34" charset="0"/>
                <a:cs typeface="Calibri" panose="020F0502020204030204" pitchFamily="34" charset="0"/>
              </a:rPr>
              <a:t>for improving public knowledge </a:t>
            </a:r>
            <a:r>
              <a:rPr lang="en-GB" altLang="en-US" kern="0" dirty="0" smtClean="0">
                <a:latin typeface="Calibri" panose="020F0502020204030204" pitchFamily="34" charset="0"/>
                <a:cs typeface="Calibri" panose="020F0502020204030204" pitchFamily="34" charset="0"/>
              </a:rPr>
              <a:t>and for </a:t>
            </a:r>
            <a:r>
              <a:rPr lang="en-GB" altLang="en-US" kern="0" dirty="0">
                <a:latin typeface="Calibri" panose="020F0502020204030204" pitchFamily="34" charset="0"/>
                <a:cs typeface="Calibri" panose="020F0502020204030204" pitchFamily="34" charset="0"/>
              </a:rPr>
              <a:t>policy making</a:t>
            </a:r>
          </a:p>
        </p:txBody>
      </p:sp>
      <p:sp>
        <p:nvSpPr>
          <p:cNvPr id="11" name="Rectangle 10"/>
          <p:cNvSpPr/>
          <p:nvPr/>
        </p:nvSpPr>
        <p:spPr bwMode="auto">
          <a:xfrm>
            <a:off x="4337011" y="2847551"/>
            <a:ext cx="7128157" cy="504056"/>
          </a:xfrm>
          <a:prstGeom prst="rect">
            <a:avLst/>
          </a:prstGeom>
          <a:solidFill>
            <a:schemeClr val="accent2">
              <a:lumMod val="60000"/>
              <a:lumOff val="40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a:buClr>
                <a:srgbClr val="00518E"/>
              </a:buClr>
              <a:defRPr/>
            </a:pPr>
            <a:r>
              <a:rPr lang="en-GB" altLang="en-US" b="1" kern="0" dirty="0">
                <a:latin typeface="Calibri" panose="020F0502020204030204" pitchFamily="34" charset="0"/>
                <a:cs typeface="Calibri" panose="020F0502020204030204" pitchFamily="34" charset="0"/>
              </a:rPr>
              <a:t>Concretise the value and impact of the R&amp;I activity </a:t>
            </a:r>
            <a:r>
              <a:rPr lang="en-GB" altLang="en-US" kern="0" dirty="0">
                <a:latin typeface="Calibri" panose="020F0502020204030204" pitchFamily="34" charset="0"/>
                <a:cs typeface="Calibri" panose="020F0502020204030204" pitchFamily="34" charset="0"/>
              </a:rPr>
              <a:t>for societal challenges</a:t>
            </a:r>
          </a:p>
        </p:txBody>
      </p:sp>
      <p:sp>
        <p:nvSpPr>
          <p:cNvPr id="12" name="Rectangle 11"/>
          <p:cNvSpPr/>
          <p:nvPr/>
        </p:nvSpPr>
        <p:spPr bwMode="auto">
          <a:xfrm>
            <a:off x="4337012" y="2309499"/>
            <a:ext cx="7128155" cy="504056"/>
          </a:xfrm>
          <a:prstGeom prst="rect">
            <a:avLst/>
          </a:prstGeom>
          <a:solidFill>
            <a:schemeClr val="accent2">
              <a:lumMod val="60000"/>
              <a:lumOff val="40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a:buClr>
                <a:srgbClr val="00518E"/>
              </a:buClr>
              <a:defRPr/>
            </a:pPr>
            <a:r>
              <a:rPr lang="en-GB" altLang="en-US" b="1" kern="0" dirty="0">
                <a:latin typeface="Calibri" panose="020F0502020204030204" pitchFamily="34" charset="0"/>
                <a:cs typeface="Calibri" panose="020F0502020204030204" pitchFamily="34" charset="0"/>
              </a:rPr>
              <a:t>Make use of </a:t>
            </a:r>
            <a:r>
              <a:rPr lang="en-GB" altLang="en-US" b="1" kern="0" dirty="0" smtClean="0">
                <a:latin typeface="Calibri" panose="020F0502020204030204" pitchFamily="34" charset="0"/>
                <a:cs typeface="Calibri" panose="020F0502020204030204" pitchFamily="34" charset="0"/>
              </a:rPr>
              <a:t>results</a:t>
            </a:r>
            <a:r>
              <a:rPr lang="en-GB" altLang="en-US" kern="0" dirty="0">
                <a:latin typeface="Calibri" panose="020F0502020204030204" pitchFamily="34" charset="0"/>
                <a:cs typeface="Calibri" panose="020F0502020204030204" pitchFamily="34" charset="0"/>
              </a:rPr>
              <a:t>; recognising exploitable results and their stakeholders</a:t>
            </a:r>
          </a:p>
        </p:txBody>
      </p:sp>
      <p:sp>
        <p:nvSpPr>
          <p:cNvPr id="13" name="Rectangle 12"/>
          <p:cNvSpPr/>
          <p:nvPr/>
        </p:nvSpPr>
        <p:spPr bwMode="auto">
          <a:xfrm>
            <a:off x="4325872" y="4073957"/>
            <a:ext cx="7139295" cy="760388"/>
          </a:xfrm>
          <a:prstGeom prst="rect">
            <a:avLst/>
          </a:prstGeom>
          <a:solidFill>
            <a:schemeClr val="accent2">
              <a:lumMod val="40000"/>
              <a:lumOff val="60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a:buClr>
                <a:srgbClr val="00518E"/>
              </a:buClr>
              <a:defRPr/>
            </a:pPr>
            <a:r>
              <a:rPr lang="en-GB" altLang="en-US" kern="0" dirty="0">
                <a:latin typeface="Calibri" panose="020F0502020204030204" pitchFamily="34" charset="0"/>
                <a:cs typeface="Calibri" panose="020F0502020204030204" pitchFamily="34" charset="0"/>
              </a:rPr>
              <a:t>Project partners can exploit results themselves, or facilitate exploitation </a:t>
            </a:r>
            <a:r>
              <a:rPr lang="en-GB" altLang="en-US" kern="0" dirty="0" smtClean="0">
                <a:latin typeface="Calibri" panose="020F0502020204030204" pitchFamily="34" charset="0"/>
                <a:cs typeface="Calibri" panose="020F0502020204030204" pitchFamily="34" charset="0"/>
              </a:rPr>
              <a:t>by others </a:t>
            </a:r>
            <a:r>
              <a:rPr lang="en-GB" altLang="en-US" kern="0" dirty="0">
                <a:latin typeface="Calibri" panose="020F0502020204030204" pitchFamily="34" charset="0"/>
                <a:cs typeface="Calibri" panose="020F0502020204030204" pitchFamily="34" charset="0"/>
              </a:rPr>
              <a:t>(e.g. through making results available under open licenses) </a:t>
            </a:r>
          </a:p>
        </p:txBody>
      </p:sp>
      <p:sp>
        <p:nvSpPr>
          <p:cNvPr id="14" name="Teardrop 13"/>
          <p:cNvSpPr/>
          <p:nvPr/>
        </p:nvSpPr>
        <p:spPr bwMode="auto">
          <a:xfrm>
            <a:off x="662235" y="2309499"/>
            <a:ext cx="3663639" cy="3672408"/>
          </a:xfrm>
          <a:prstGeom prst="teardrop">
            <a:avLst/>
          </a:prstGeom>
          <a:solidFill>
            <a:schemeClr val="accent2">
              <a:lumMod val="75000"/>
            </a:schemeClr>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fontAlgn="ctr"/>
            <a:r>
              <a:rPr lang="en-GB" sz="2000" b="1" dirty="0">
                <a:latin typeface="Calibri" panose="020F0502020204030204" pitchFamily="34" charset="0"/>
                <a:cs typeface="Calibri" panose="020F0502020204030204" pitchFamily="34" charset="0"/>
              </a:rPr>
              <a:t>Exploitation</a:t>
            </a:r>
          </a:p>
          <a:p>
            <a:pPr fontAlgn="ctr"/>
            <a:endParaRPr lang="en-GB" dirty="0">
              <a:latin typeface="Calibri" panose="020F0502020204030204" pitchFamily="34" charset="0"/>
              <a:cs typeface="Calibri" panose="020F0502020204030204" pitchFamily="34" charset="0"/>
            </a:endParaRPr>
          </a:p>
          <a:p>
            <a:pPr fontAlgn="ctr"/>
            <a:r>
              <a:rPr lang="en-GB" dirty="0">
                <a:latin typeface="Calibri" panose="020F0502020204030204" pitchFamily="34" charset="0"/>
                <a:cs typeface="Calibri" panose="020F0502020204030204" pitchFamily="34" charset="0"/>
              </a:rPr>
              <a:t>The utilisation of results in developing, creating and marketing a product or process, or in creating and providing a service, or in standardisation activities.*</a:t>
            </a:r>
          </a:p>
        </p:txBody>
      </p:sp>
      <p:sp>
        <p:nvSpPr>
          <p:cNvPr id="16" name="TextBox 15"/>
          <p:cNvSpPr txBox="1"/>
          <p:nvPr/>
        </p:nvSpPr>
        <p:spPr>
          <a:xfrm>
            <a:off x="7891272" y="146304"/>
            <a:ext cx="3995928" cy="461665"/>
          </a:xfrm>
          <a:prstGeom prst="rect">
            <a:avLst/>
          </a:prstGeom>
          <a:noFill/>
        </p:spPr>
        <p:txBody>
          <a:bodyPr wrap="square" rtlCol="0">
            <a:spAutoFit/>
          </a:bodyPr>
          <a:lstStyle/>
          <a:p>
            <a:pPr algn="ctr"/>
            <a:r>
              <a:rPr lang="en-GB" sz="2400" dirty="0" smtClean="0">
                <a:solidFill>
                  <a:schemeClr val="bg1"/>
                </a:solidFill>
              </a:rPr>
              <a:t>Key definitions</a:t>
            </a:r>
            <a:endParaRPr lang="en-GB" sz="2400" dirty="0">
              <a:solidFill>
                <a:schemeClr val="bg1"/>
              </a:solidFill>
            </a:endParaRPr>
          </a:p>
        </p:txBody>
      </p:sp>
    </p:spTree>
    <p:extLst>
      <p:ext uri="{BB962C8B-B14F-4D97-AF65-F5344CB8AC3E}">
        <p14:creationId xmlns:p14="http://schemas.microsoft.com/office/powerpoint/2010/main" val="1215995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662684" y="1916832"/>
            <a:ext cx="2433316" cy="2886756"/>
          </a:xfrm>
          <a:prstGeom prst="rect">
            <a:avLst/>
          </a:prstGeom>
          <a:solidFill>
            <a:schemeClr val="accent1">
              <a:lumMod val="50000"/>
            </a:schemeClr>
          </a:solidFill>
          <a:ln>
            <a:noFill/>
          </a:ln>
          <a:effectLst/>
          <a:extLst/>
        </p:spPr>
        <p:txBody>
          <a:bodyPr vert="horz" wrap="square" lIns="91440" tIns="45720" rIns="91440" bIns="45720" numCol="1" rtlCol="0" anchor="b" anchorCtr="0" compatLnSpc="1">
            <a:prstTxWarp prst="textNoShape">
              <a:avLst/>
            </a:prstTxWarp>
          </a:bodyPr>
          <a:lstStyle/>
          <a:p>
            <a:pPr marL="3175" fontAlgn="base">
              <a:spcBef>
                <a:spcPct val="0"/>
              </a:spcBef>
              <a:spcAft>
                <a:spcPct val="0"/>
              </a:spcAft>
            </a:pPr>
            <a:r>
              <a:rPr lang="fr-BE" sz="2000" b="1" dirty="0" err="1">
                <a:solidFill>
                  <a:schemeClr val="bg1"/>
                </a:solidFill>
                <a:latin typeface="Verdana" pitchFamily="34" charset="0"/>
              </a:rPr>
              <a:t>Dissemination</a:t>
            </a:r>
            <a:endParaRPr lang="en-GB" sz="1400" b="1" dirty="0">
              <a:solidFill>
                <a:schemeClr val="bg1"/>
              </a:solidFill>
              <a:latin typeface="Verdana" pitchFamily="34" charset="0"/>
            </a:endParaRPr>
          </a:p>
        </p:txBody>
      </p:sp>
      <p:sp>
        <p:nvSpPr>
          <p:cNvPr id="10" name="Rectangle 9"/>
          <p:cNvSpPr/>
          <p:nvPr/>
        </p:nvSpPr>
        <p:spPr bwMode="auto">
          <a:xfrm>
            <a:off x="6096001" y="1916833"/>
            <a:ext cx="2399433" cy="2886755"/>
          </a:xfrm>
          <a:prstGeom prst="rect">
            <a:avLst/>
          </a:prstGeom>
          <a:solidFill>
            <a:schemeClr val="accent2">
              <a:lumMod val="20000"/>
              <a:lumOff val="80000"/>
            </a:schemeClr>
          </a:solidFill>
          <a:ln>
            <a:noFill/>
          </a:ln>
          <a:effectLst/>
          <a:extLst/>
        </p:spPr>
        <p:txBody>
          <a:bodyPr vert="horz" wrap="square" lIns="91440" tIns="45720" rIns="91440" bIns="45720" numCol="1" rtlCol="0" anchor="b" anchorCtr="0" compatLnSpc="1">
            <a:prstTxWarp prst="textNoShape">
              <a:avLst/>
            </a:prstTxWarp>
          </a:bodyPr>
          <a:lstStyle/>
          <a:p>
            <a:pPr marL="3175" fontAlgn="base">
              <a:spcBef>
                <a:spcPct val="0"/>
              </a:spcBef>
              <a:spcAft>
                <a:spcPct val="0"/>
              </a:spcAft>
            </a:pPr>
            <a:r>
              <a:rPr lang="fr-BE" dirty="0">
                <a:solidFill>
                  <a:schemeClr val="bg1"/>
                </a:solidFill>
                <a:latin typeface="Verdana" pitchFamily="34" charset="0"/>
              </a:rPr>
              <a:t>		   		       </a:t>
            </a:r>
            <a:r>
              <a:rPr lang="fr-BE" sz="2000" b="1" dirty="0">
                <a:solidFill>
                  <a:schemeClr val="accent2">
                    <a:lumMod val="60000"/>
                    <a:lumOff val="40000"/>
                  </a:schemeClr>
                </a:solidFill>
                <a:latin typeface="Verdana" pitchFamily="34" charset="0"/>
              </a:rPr>
              <a:t>Exploitation</a:t>
            </a:r>
            <a:endParaRPr lang="en-GB" sz="1200" b="1" dirty="0">
              <a:solidFill>
                <a:schemeClr val="accent2">
                  <a:lumMod val="60000"/>
                  <a:lumOff val="40000"/>
                </a:schemeClr>
              </a:solidFill>
              <a:latin typeface="Verdana" pitchFamily="34" charset="0"/>
            </a:endParaRPr>
          </a:p>
        </p:txBody>
      </p:sp>
      <p:sp>
        <p:nvSpPr>
          <p:cNvPr id="11" name="Rectangle 10"/>
          <p:cNvSpPr/>
          <p:nvPr/>
        </p:nvSpPr>
        <p:spPr>
          <a:xfrm>
            <a:off x="3965052" y="1342457"/>
            <a:ext cx="4468689" cy="523220"/>
          </a:xfrm>
          <a:prstGeom prst="rect">
            <a:avLst/>
          </a:prstGeom>
        </p:spPr>
        <p:txBody>
          <a:bodyPr wrap="square">
            <a:spAutoFit/>
          </a:bodyPr>
          <a:lstStyle/>
          <a:p>
            <a:pPr marL="358775"/>
            <a:r>
              <a:rPr lang="en-GB" altLang="en-US" sz="2800" b="1" dirty="0">
                <a:latin typeface="Calibri" panose="020F0502020204030204" pitchFamily="34" charset="0"/>
                <a:cs typeface="Calibri" panose="020F0502020204030204" pitchFamily="34" charset="0"/>
              </a:rPr>
              <a:t>What is the difference?</a:t>
            </a:r>
            <a:endParaRPr lang="en-GB" sz="2800" b="1" dirty="0">
              <a:latin typeface="Calibri" panose="020F0502020204030204" pitchFamily="34" charset="0"/>
              <a:cs typeface="Calibri" panose="020F0502020204030204" pitchFamily="34" charset="0"/>
            </a:endParaRPr>
          </a:p>
        </p:txBody>
      </p:sp>
      <p:sp>
        <p:nvSpPr>
          <p:cNvPr id="12" name="Line Callout 3 11"/>
          <p:cNvSpPr/>
          <p:nvPr/>
        </p:nvSpPr>
        <p:spPr bwMode="auto">
          <a:xfrm flipH="1">
            <a:off x="1975123" y="2293352"/>
            <a:ext cx="1405421" cy="1593552"/>
          </a:xfrm>
          <a:prstGeom prst="borderCallout3">
            <a:avLst>
              <a:gd name="adj1" fmla="val 10988"/>
              <a:gd name="adj2" fmla="val -1964"/>
              <a:gd name="adj3" fmla="val 34349"/>
              <a:gd name="adj4" fmla="val -23517"/>
              <a:gd name="adj5" fmla="val 42840"/>
              <a:gd name="adj6" fmla="val -7114"/>
              <a:gd name="adj7" fmla="val 63566"/>
              <a:gd name="adj8" fmla="val -3238"/>
            </a:avLst>
          </a:prstGeom>
          <a:solidFill>
            <a:schemeClr val="accent1">
              <a:lumMod val="50000"/>
            </a:schemeClr>
          </a:solidFill>
          <a:ln>
            <a:solidFill>
              <a:schemeClr val="accent1">
                <a:lumMod val="50000"/>
              </a:schemeClr>
            </a:solidFill>
          </a:ln>
          <a:effectLst/>
          <a:extLst/>
        </p:spPr>
        <p:txBody>
          <a:bodyPr vert="horz" wrap="square" lIns="91440" tIns="45720" rIns="91440" bIns="45720" numCol="1" rtlCol="0" anchor="ctr" anchorCtr="0" compatLnSpc="1">
            <a:prstTxWarp prst="textNoShape">
              <a:avLst/>
            </a:prstTxWarp>
          </a:bodyPr>
          <a:lstStyle/>
          <a:p>
            <a:pPr algn="r"/>
            <a:r>
              <a:rPr lang="fr-BE" sz="900" dirty="0">
                <a:solidFill>
                  <a:schemeClr val="bg1"/>
                </a:solidFill>
              </a:rPr>
              <a:t>Scientific publication</a:t>
            </a:r>
          </a:p>
          <a:p>
            <a:pPr algn="r"/>
            <a:r>
              <a:rPr lang="fr-BE" sz="900" dirty="0">
                <a:solidFill>
                  <a:schemeClr val="bg1"/>
                </a:solidFill>
              </a:rPr>
              <a:t>Policy </a:t>
            </a:r>
            <a:r>
              <a:rPr lang="fr-BE" sz="900" dirty="0" err="1">
                <a:solidFill>
                  <a:schemeClr val="bg1"/>
                </a:solidFill>
              </a:rPr>
              <a:t>brief</a:t>
            </a:r>
            <a:r>
              <a:rPr lang="fr-BE" sz="900" dirty="0">
                <a:solidFill>
                  <a:schemeClr val="bg1"/>
                </a:solidFill>
              </a:rPr>
              <a:t>/roadmap</a:t>
            </a:r>
          </a:p>
          <a:p>
            <a:pPr algn="r"/>
            <a:r>
              <a:rPr lang="fr-BE" sz="900" dirty="0">
                <a:solidFill>
                  <a:schemeClr val="bg1"/>
                </a:solidFill>
              </a:rPr>
              <a:t>Training</a:t>
            </a:r>
          </a:p>
          <a:p>
            <a:pPr algn="r"/>
            <a:r>
              <a:rPr lang="fr-BE" sz="900" dirty="0" err="1">
                <a:solidFill>
                  <a:schemeClr val="bg1"/>
                </a:solidFill>
              </a:rPr>
              <a:t>Demonstration</a:t>
            </a:r>
            <a:endParaRPr lang="fr-BE" sz="900" dirty="0">
              <a:solidFill>
                <a:schemeClr val="bg1"/>
              </a:solidFill>
            </a:endParaRPr>
          </a:p>
          <a:p>
            <a:pPr algn="r"/>
            <a:r>
              <a:rPr lang="fr-BE" sz="900" dirty="0">
                <a:solidFill>
                  <a:schemeClr val="bg1"/>
                </a:solidFill>
              </a:rPr>
              <a:t>Sharing </a:t>
            </a:r>
            <a:r>
              <a:rPr lang="fr-BE" sz="900" dirty="0" err="1">
                <a:solidFill>
                  <a:schemeClr val="bg1"/>
                </a:solidFill>
              </a:rPr>
              <a:t>results</a:t>
            </a:r>
            <a:r>
              <a:rPr lang="fr-BE" sz="900" dirty="0">
                <a:solidFill>
                  <a:schemeClr val="bg1"/>
                </a:solidFill>
              </a:rPr>
              <a:t> on online </a:t>
            </a:r>
            <a:r>
              <a:rPr lang="fr-BE" sz="900" dirty="0" err="1">
                <a:solidFill>
                  <a:schemeClr val="bg1"/>
                </a:solidFill>
              </a:rPr>
              <a:t>repository</a:t>
            </a:r>
            <a:r>
              <a:rPr lang="fr-BE" sz="900" dirty="0">
                <a:solidFill>
                  <a:schemeClr val="bg1"/>
                </a:solidFill>
              </a:rPr>
              <a:t> (</a:t>
            </a:r>
            <a:r>
              <a:rPr lang="fr-BE" sz="900" dirty="0" err="1">
                <a:solidFill>
                  <a:schemeClr val="bg1"/>
                </a:solidFill>
              </a:rPr>
              <a:t>research</a:t>
            </a:r>
            <a:r>
              <a:rPr lang="fr-BE" sz="900" dirty="0">
                <a:solidFill>
                  <a:schemeClr val="bg1"/>
                </a:solidFill>
              </a:rPr>
              <a:t> data, software, reports)</a:t>
            </a:r>
          </a:p>
        </p:txBody>
      </p:sp>
      <p:sp>
        <p:nvSpPr>
          <p:cNvPr id="13" name="Left-Right Arrow 12"/>
          <p:cNvSpPr/>
          <p:nvPr/>
        </p:nvSpPr>
        <p:spPr bwMode="auto">
          <a:xfrm>
            <a:off x="2535873" y="5166463"/>
            <a:ext cx="7071827" cy="167315"/>
          </a:xfrm>
          <a:prstGeom prst="leftRightArrow">
            <a:avLst/>
          </a:prstGeom>
          <a:gradFill flip="none" rotWithShape="1">
            <a:gsLst>
              <a:gs pos="0">
                <a:schemeClr val="accent1">
                  <a:lumMod val="45000"/>
                  <a:lumOff val="55000"/>
                </a:schemeClr>
              </a:gs>
              <a:gs pos="100000">
                <a:schemeClr val="accent2">
                  <a:lumMod val="20000"/>
                  <a:lumOff val="80000"/>
                </a:schemeClr>
              </a:gs>
              <a:gs pos="0">
                <a:schemeClr val="accent1">
                  <a:lumMod val="50000"/>
                </a:schemeClr>
              </a:gs>
            </a:gsLst>
            <a:lin ang="0" scaled="1"/>
            <a:tileRect/>
          </a:gradFill>
          <a:ln>
            <a:noFill/>
          </a:ln>
          <a:effectLst/>
          <a:extLst/>
        </p:spPr>
        <p:txBody>
          <a:bodyPr anchor="ctr"/>
          <a:lstStyle/>
          <a:p>
            <a:pPr marL="3175">
              <a:defRPr/>
            </a:pPr>
            <a:r>
              <a:rPr lang="fr-BE" sz="900" dirty="0" err="1">
                <a:solidFill>
                  <a:schemeClr val="accent1">
                    <a:lumMod val="25000"/>
                  </a:schemeClr>
                </a:solidFill>
              </a:rPr>
              <a:t>Making</a:t>
            </a:r>
            <a:r>
              <a:rPr lang="fr-BE" sz="900" dirty="0">
                <a:solidFill>
                  <a:schemeClr val="accent1">
                    <a:lumMod val="25000"/>
                  </a:schemeClr>
                </a:solidFill>
              </a:rPr>
              <a:t> </a:t>
            </a:r>
            <a:r>
              <a:rPr lang="fr-BE" sz="900" dirty="0" err="1">
                <a:solidFill>
                  <a:schemeClr val="accent1">
                    <a:lumMod val="25000"/>
                  </a:schemeClr>
                </a:solidFill>
              </a:rPr>
              <a:t>results</a:t>
            </a:r>
            <a:r>
              <a:rPr lang="fr-BE" sz="900" dirty="0">
                <a:solidFill>
                  <a:schemeClr val="accent1">
                    <a:lumMod val="25000"/>
                  </a:schemeClr>
                </a:solidFill>
              </a:rPr>
              <a:t> </a:t>
            </a:r>
            <a:r>
              <a:rPr lang="fr-BE" sz="900" dirty="0" err="1">
                <a:solidFill>
                  <a:schemeClr val="accent1">
                    <a:lumMod val="25000"/>
                  </a:schemeClr>
                </a:solidFill>
              </a:rPr>
              <a:t>available</a:t>
            </a:r>
            <a:r>
              <a:rPr lang="fr-BE" sz="900" dirty="0">
                <a:solidFill>
                  <a:schemeClr val="accent1">
                    <a:lumMod val="25000"/>
                  </a:schemeClr>
                </a:solidFill>
              </a:rPr>
              <a:t>                                </a:t>
            </a:r>
            <a:r>
              <a:rPr lang="fr-BE" sz="900" dirty="0" err="1">
                <a:solidFill>
                  <a:schemeClr val="accent1">
                    <a:lumMod val="25000"/>
                  </a:schemeClr>
                </a:solidFill>
              </a:rPr>
              <a:t>Facilitating</a:t>
            </a:r>
            <a:r>
              <a:rPr lang="fr-BE" sz="900" dirty="0">
                <a:solidFill>
                  <a:schemeClr val="accent1">
                    <a:lumMod val="25000"/>
                  </a:schemeClr>
                </a:solidFill>
              </a:rPr>
              <a:t> </a:t>
            </a:r>
            <a:r>
              <a:rPr lang="fr-BE" sz="900" dirty="0" err="1">
                <a:solidFill>
                  <a:schemeClr val="accent1">
                    <a:lumMod val="25000"/>
                  </a:schemeClr>
                </a:solidFill>
              </a:rPr>
              <a:t>further</a:t>
            </a:r>
            <a:r>
              <a:rPr lang="fr-BE" sz="900" dirty="0">
                <a:solidFill>
                  <a:schemeClr val="accent1">
                    <a:lumMod val="25000"/>
                  </a:schemeClr>
                </a:solidFill>
              </a:rPr>
              <a:t> use of </a:t>
            </a:r>
            <a:r>
              <a:rPr lang="fr-BE" sz="900" dirty="0" err="1">
                <a:solidFill>
                  <a:schemeClr val="accent1">
                    <a:lumMod val="25000"/>
                  </a:schemeClr>
                </a:solidFill>
              </a:rPr>
              <a:t>results</a:t>
            </a:r>
            <a:r>
              <a:rPr lang="fr-BE" sz="900" dirty="0">
                <a:solidFill>
                  <a:schemeClr val="accent1">
                    <a:lumMod val="25000"/>
                  </a:schemeClr>
                </a:solidFill>
              </a:rPr>
              <a:t>                         </a:t>
            </a:r>
            <a:r>
              <a:rPr lang="fr-BE" sz="900" dirty="0" err="1">
                <a:solidFill>
                  <a:schemeClr val="accent1">
                    <a:lumMod val="25000"/>
                  </a:schemeClr>
                </a:solidFill>
              </a:rPr>
              <a:t>Making</a:t>
            </a:r>
            <a:r>
              <a:rPr lang="fr-BE" sz="900" dirty="0">
                <a:solidFill>
                  <a:schemeClr val="accent1">
                    <a:lumMod val="25000"/>
                  </a:schemeClr>
                </a:solidFill>
              </a:rPr>
              <a:t> use of </a:t>
            </a:r>
            <a:r>
              <a:rPr lang="fr-BE" sz="900" dirty="0" err="1">
                <a:solidFill>
                  <a:schemeClr val="accent1">
                    <a:lumMod val="25000"/>
                  </a:schemeClr>
                </a:solidFill>
              </a:rPr>
              <a:t>results</a:t>
            </a:r>
            <a:endParaRPr lang="en-GB" sz="900" dirty="0">
              <a:solidFill>
                <a:schemeClr val="accent1">
                  <a:lumMod val="25000"/>
                </a:schemeClr>
              </a:solidFill>
            </a:endParaRPr>
          </a:p>
        </p:txBody>
      </p:sp>
      <p:sp>
        <p:nvSpPr>
          <p:cNvPr id="14" name="Line Callout 3 13"/>
          <p:cNvSpPr/>
          <p:nvPr/>
        </p:nvSpPr>
        <p:spPr bwMode="auto">
          <a:xfrm>
            <a:off x="8872576" y="2313462"/>
            <a:ext cx="1561078" cy="1915184"/>
          </a:xfrm>
          <a:prstGeom prst="borderCallout3">
            <a:avLst>
              <a:gd name="adj1" fmla="val 26860"/>
              <a:gd name="adj2" fmla="val -4004"/>
              <a:gd name="adj3" fmla="val 38417"/>
              <a:gd name="adj4" fmla="val -23117"/>
              <a:gd name="adj5" fmla="val 43253"/>
              <a:gd name="adj6" fmla="val -9204"/>
              <a:gd name="adj7" fmla="val 70592"/>
              <a:gd name="adj8" fmla="val -3358"/>
            </a:avLst>
          </a:prstGeom>
          <a:solidFill>
            <a:schemeClr val="accent2">
              <a:lumMod val="20000"/>
              <a:lumOff val="80000"/>
            </a:schemeClr>
          </a:solidFill>
          <a:ln>
            <a:solidFill>
              <a:schemeClr val="accent2">
                <a:lumMod val="20000"/>
                <a:lumOff val="80000"/>
              </a:schemeClr>
            </a:solidFill>
          </a:ln>
          <a:effectLst/>
          <a:extLst/>
        </p:spPr>
        <p:txBody>
          <a:bodyPr vert="horz" wrap="square" lIns="91440" tIns="45720" rIns="91440" bIns="45720" numCol="1" rtlCol="0" anchor="ctr" anchorCtr="0" compatLnSpc="1">
            <a:prstTxWarp prst="textNoShape">
              <a:avLst/>
            </a:prstTxWarp>
          </a:bodyPr>
          <a:lstStyle/>
          <a:p>
            <a:r>
              <a:rPr lang="fr-BE" sz="900" dirty="0">
                <a:solidFill>
                  <a:schemeClr val="bg1"/>
                </a:solidFill>
              </a:rPr>
              <a:t>Spin-off/Start-up</a:t>
            </a:r>
          </a:p>
          <a:p>
            <a:r>
              <a:rPr lang="fr-BE" sz="900" dirty="0">
                <a:solidFill>
                  <a:schemeClr val="bg1"/>
                </a:solidFill>
              </a:rPr>
              <a:t>Product</a:t>
            </a:r>
          </a:p>
          <a:p>
            <a:r>
              <a:rPr lang="fr-BE" sz="900" dirty="0">
                <a:solidFill>
                  <a:schemeClr val="bg1"/>
                </a:solidFill>
              </a:rPr>
              <a:t>Patent</a:t>
            </a:r>
          </a:p>
          <a:p>
            <a:r>
              <a:rPr lang="fr-BE" sz="900" dirty="0">
                <a:solidFill>
                  <a:schemeClr val="bg1"/>
                </a:solidFill>
              </a:rPr>
              <a:t>PhD </a:t>
            </a:r>
            <a:r>
              <a:rPr lang="fr-BE" sz="900" dirty="0" err="1">
                <a:solidFill>
                  <a:schemeClr val="bg1"/>
                </a:solidFill>
              </a:rPr>
              <a:t>thesis</a:t>
            </a:r>
            <a:r>
              <a:rPr lang="fr-BE" sz="900" dirty="0">
                <a:solidFill>
                  <a:schemeClr val="bg1"/>
                </a:solidFill>
              </a:rPr>
              <a:t>/post</a:t>
            </a:r>
          </a:p>
          <a:p>
            <a:r>
              <a:rPr lang="fr-BE" sz="900" dirty="0">
                <a:solidFill>
                  <a:schemeClr val="bg1"/>
                </a:solidFill>
              </a:rPr>
              <a:t>Standard</a:t>
            </a:r>
          </a:p>
          <a:p>
            <a:r>
              <a:rPr lang="fr-BE" sz="900" dirty="0">
                <a:solidFill>
                  <a:schemeClr val="bg1"/>
                </a:solidFill>
              </a:rPr>
              <a:t>Service</a:t>
            </a:r>
          </a:p>
          <a:p>
            <a:r>
              <a:rPr lang="fr-BE" sz="900" dirty="0" err="1">
                <a:solidFill>
                  <a:schemeClr val="bg1"/>
                </a:solidFill>
              </a:rPr>
              <a:t>Societal</a:t>
            </a:r>
            <a:r>
              <a:rPr lang="fr-BE" sz="900" dirty="0">
                <a:solidFill>
                  <a:schemeClr val="bg1"/>
                </a:solidFill>
              </a:rPr>
              <a:t> </a:t>
            </a:r>
            <a:r>
              <a:rPr lang="fr-BE" sz="900" dirty="0" err="1">
                <a:solidFill>
                  <a:schemeClr val="bg1"/>
                </a:solidFill>
              </a:rPr>
              <a:t>activity</a:t>
            </a:r>
            <a:endParaRPr lang="fr-BE" sz="900" dirty="0">
              <a:solidFill>
                <a:schemeClr val="bg1"/>
              </a:solidFill>
            </a:endParaRPr>
          </a:p>
          <a:p>
            <a:r>
              <a:rPr lang="fr-BE" sz="900" dirty="0">
                <a:solidFill>
                  <a:schemeClr val="bg1"/>
                </a:solidFill>
              </a:rPr>
              <a:t>Open/</a:t>
            </a:r>
            <a:r>
              <a:rPr lang="fr-BE" sz="900" dirty="0" err="1">
                <a:solidFill>
                  <a:schemeClr val="bg1"/>
                </a:solidFill>
              </a:rPr>
              <a:t>copyleft</a:t>
            </a:r>
            <a:r>
              <a:rPr lang="fr-BE" sz="900" dirty="0">
                <a:solidFill>
                  <a:schemeClr val="bg1"/>
                </a:solidFill>
              </a:rPr>
              <a:t> </a:t>
            </a:r>
            <a:r>
              <a:rPr lang="fr-BE" sz="900" dirty="0" err="1">
                <a:solidFill>
                  <a:schemeClr val="bg1"/>
                </a:solidFill>
              </a:rPr>
              <a:t>licenses</a:t>
            </a:r>
            <a:endParaRPr lang="fr-BE" sz="900" dirty="0">
              <a:solidFill>
                <a:schemeClr val="bg1"/>
              </a:solidFill>
            </a:endParaRPr>
          </a:p>
          <a:p>
            <a:r>
              <a:rPr lang="fr-BE" sz="900" dirty="0" err="1">
                <a:solidFill>
                  <a:schemeClr val="bg1"/>
                </a:solidFill>
              </a:rPr>
              <a:t>Further</a:t>
            </a:r>
            <a:r>
              <a:rPr lang="fr-BE" sz="900" dirty="0">
                <a:solidFill>
                  <a:schemeClr val="bg1"/>
                </a:solidFill>
              </a:rPr>
              <a:t> </a:t>
            </a:r>
            <a:r>
              <a:rPr lang="fr-BE" sz="900" dirty="0" err="1">
                <a:solidFill>
                  <a:schemeClr val="bg1"/>
                </a:solidFill>
              </a:rPr>
              <a:t>research</a:t>
            </a:r>
            <a:endParaRPr lang="fr-BE" sz="900" dirty="0">
              <a:solidFill>
                <a:schemeClr val="bg1"/>
              </a:solidFill>
            </a:endParaRPr>
          </a:p>
          <a:p>
            <a:r>
              <a:rPr lang="fr-BE" sz="900" dirty="0">
                <a:solidFill>
                  <a:schemeClr val="bg1"/>
                </a:solidFill>
              </a:rPr>
              <a:t>Policy change</a:t>
            </a:r>
          </a:p>
        </p:txBody>
      </p:sp>
      <p:sp>
        <p:nvSpPr>
          <p:cNvPr id="15" name="TextBox 14"/>
          <p:cNvSpPr txBox="1"/>
          <p:nvPr/>
        </p:nvSpPr>
        <p:spPr>
          <a:xfrm>
            <a:off x="3757687" y="2057360"/>
            <a:ext cx="2109345" cy="2292935"/>
          </a:xfrm>
          <a:prstGeom prst="rect">
            <a:avLst/>
          </a:prstGeom>
          <a:noFill/>
        </p:spPr>
        <p:txBody>
          <a:bodyPr wrap="square" rtlCol="0">
            <a:spAutoFit/>
          </a:bodyPr>
          <a:lstStyle/>
          <a:p>
            <a:r>
              <a:rPr lang="fr-BE" sz="1100" dirty="0" err="1">
                <a:solidFill>
                  <a:schemeClr val="bg1"/>
                </a:solidFill>
              </a:rPr>
              <a:t>Describing</a:t>
            </a:r>
            <a:r>
              <a:rPr lang="fr-BE" sz="1100" dirty="0">
                <a:solidFill>
                  <a:schemeClr val="bg1"/>
                </a:solidFill>
              </a:rPr>
              <a:t> and </a:t>
            </a:r>
            <a:r>
              <a:rPr lang="fr-BE" sz="1100" b="1" dirty="0" err="1">
                <a:solidFill>
                  <a:schemeClr val="bg1"/>
                </a:solidFill>
              </a:rPr>
              <a:t>making</a:t>
            </a:r>
            <a:r>
              <a:rPr lang="fr-BE" sz="1100" b="1" dirty="0">
                <a:solidFill>
                  <a:schemeClr val="bg1"/>
                </a:solidFill>
              </a:rPr>
              <a:t> </a:t>
            </a:r>
            <a:r>
              <a:rPr lang="fr-BE" sz="1100" b="1" dirty="0" err="1">
                <a:solidFill>
                  <a:schemeClr val="bg1"/>
                </a:solidFill>
              </a:rPr>
              <a:t>results</a:t>
            </a:r>
            <a:r>
              <a:rPr lang="fr-BE" sz="1100" b="1" dirty="0">
                <a:solidFill>
                  <a:schemeClr val="bg1"/>
                </a:solidFill>
              </a:rPr>
              <a:t> </a:t>
            </a:r>
            <a:r>
              <a:rPr lang="fr-BE" sz="1100" b="1" dirty="0" err="1">
                <a:solidFill>
                  <a:schemeClr val="bg1"/>
                </a:solidFill>
              </a:rPr>
              <a:t>available</a:t>
            </a:r>
            <a:endParaRPr lang="fr-BE" sz="1100" b="1" dirty="0">
              <a:solidFill>
                <a:schemeClr val="bg1"/>
              </a:solidFill>
            </a:endParaRPr>
          </a:p>
          <a:p>
            <a:endParaRPr lang="fr-BE" sz="1100" dirty="0">
              <a:solidFill>
                <a:schemeClr val="bg1"/>
              </a:solidFill>
            </a:endParaRPr>
          </a:p>
          <a:p>
            <a:r>
              <a:rPr lang="fr-BE" sz="1100" dirty="0">
                <a:solidFill>
                  <a:schemeClr val="bg1"/>
                </a:solidFill>
              </a:rPr>
              <a:t>Audiences </a:t>
            </a:r>
            <a:r>
              <a:rPr lang="fr-BE" sz="1100" dirty="0" err="1">
                <a:solidFill>
                  <a:schemeClr val="bg1"/>
                </a:solidFill>
              </a:rPr>
              <a:t>that</a:t>
            </a:r>
            <a:r>
              <a:rPr lang="fr-BE" sz="1100" b="1" dirty="0">
                <a:solidFill>
                  <a:schemeClr val="bg1"/>
                </a:solidFill>
              </a:rPr>
              <a:t> </a:t>
            </a:r>
            <a:r>
              <a:rPr lang="fr-BE" sz="1100" b="1" dirty="0" err="1">
                <a:solidFill>
                  <a:schemeClr val="bg1"/>
                </a:solidFill>
              </a:rPr>
              <a:t>may</a:t>
            </a:r>
            <a:r>
              <a:rPr lang="fr-BE" sz="1100" b="1" dirty="0">
                <a:solidFill>
                  <a:schemeClr val="bg1"/>
                </a:solidFill>
              </a:rPr>
              <a:t> </a:t>
            </a:r>
            <a:r>
              <a:rPr lang="fr-BE" sz="1100" b="1" dirty="0" err="1">
                <a:solidFill>
                  <a:schemeClr val="bg1"/>
                </a:solidFill>
              </a:rPr>
              <a:t>make</a:t>
            </a:r>
            <a:r>
              <a:rPr lang="fr-BE" sz="1100" b="1" dirty="0">
                <a:solidFill>
                  <a:schemeClr val="bg1"/>
                </a:solidFill>
              </a:rPr>
              <a:t> use</a:t>
            </a:r>
            <a:r>
              <a:rPr lang="fr-BE" sz="1100" dirty="0">
                <a:solidFill>
                  <a:schemeClr val="bg1"/>
                </a:solidFill>
              </a:rPr>
              <a:t> of </a:t>
            </a:r>
            <a:r>
              <a:rPr lang="fr-BE" sz="1100" dirty="0" err="1">
                <a:solidFill>
                  <a:schemeClr val="bg1"/>
                </a:solidFill>
              </a:rPr>
              <a:t>results</a:t>
            </a:r>
            <a:endParaRPr lang="fr-BE" sz="1100" dirty="0">
              <a:solidFill>
                <a:schemeClr val="bg1"/>
              </a:solidFill>
            </a:endParaRPr>
          </a:p>
          <a:p>
            <a:endParaRPr lang="fr-BE" sz="1100" b="1" dirty="0">
              <a:solidFill>
                <a:schemeClr val="bg1"/>
              </a:solidFill>
            </a:endParaRPr>
          </a:p>
          <a:p>
            <a:r>
              <a:rPr lang="fr-BE" sz="1100" b="1" dirty="0">
                <a:solidFill>
                  <a:schemeClr val="bg1"/>
                </a:solidFill>
              </a:rPr>
              <a:t>All </a:t>
            </a:r>
            <a:r>
              <a:rPr lang="fr-BE" sz="1100" b="1" dirty="0" err="1">
                <a:solidFill>
                  <a:schemeClr val="bg1"/>
                </a:solidFill>
              </a:rPr>
              <a:t>results</a:t>
            </a:r>
            <a:r>
              <a:rPr lang="fr-BE" sz="1100" b="1" dirty="0">
                <a:solidFill>
                  <a:schemeClr val="bg1"/>
                </a:solidFill>
              </a:rPr>
              <a:t> </a:t>
            </a:r>
            <a:r>
              <a:rPr lang="fr-BE" sz="1100" b="1" dirty="0" err="1">
                <a:solidFill>
                  <a:schemeClr val="bg1"/>
                </a:solidFill>
              </a:rPr>
              <a:t>which</a:t>
            </a:r>
            <a:r>
              <a:rPr lang="fr-BE" sz="1100" b="1" dirty="0">
                <a:solidFill>
                  <a:schemeClr val="bg1"/>
                </a:solidFill>
              </a:rPr>
              <a:t> are not </a:t>
            </a:r>
            <a:r>
              <a:rPr lang="fr-BE" sz="1100" b="1" dirty="0" err="1">
                <a:solidFill>
                  <a:schemeClr val="bg1"/>
                </a:solidFill>
              </a:rPr>
              <a:t>restricted</a:t>
            </a:r>
            <a:r>
              <a:rPr lang="fr-BE" sz="1100" b="1" dirty="0">
                <a:solidFill>
                  <a:schemeClr val="bg1"/>
                </a:solidFill>
              </a:rPr>
              <a:t> </a:t>
            </a:r>
            <a:r>
              <a:rPr lang="fr-BE" sz="1100" dirty="0">
                <a:solidFill>
                  <a:schemeClr val="bg1"/>
                </a:solidFill>
              </a:rPr>
              <a:t>due to the protection of </a:t>
            </a:r>
            <a:r>
              <a:rPr lang="fr-BE" sz="1100" dirty="0" err="1">
                <a:solidFill>
                  <a:schemeClr val="bg1"/>
                </a:solidFill>
              </a:rPr>
              <a:t>intellectual</a:t>
            </a:r>
            <a:r>
              <a:rPr lang="fr-BE" sz="1100" dirty="0">
                <a:solidFill>
                  <a:schemeClr val="bg1"/>
                </a:solidFill>
              </a:rPr>
              <a:t> </a:t>
            </a:r>
            <a:r>
              <a:rPr lang="fr-BE" sz="1100" dirty="0" err="1">
                <a:solidFill>
                  <a:schemeClr val="bg1"/>
                </a:solidFill>
              </a:rPr>
              <a:t>property</a:t>
            </a:r>
            <a:r>
              <a:rPr lang="fr-BE" sz="1100" dirty="0">
                <a:solidFill>
                  <a:schemeClr val="bg1"/>
                </a:solidFill>
              </a:rPr>
              <a:t>, </a:t>
            </a:r>
            <a:r>
              <a:rPr lang="fr-BE" sz="1100" dirty="0" err="1">
                <a:solidFill>
                  <a:schemeClr val="bg1"/>
                </a:solidFill>
              </a:rPr>
              <a:t>security</a:t>
            </a:r>
            <a:r>
              <a:rPr lang="fr-BE" sz="1100" dirty="0">
                <a:solidFill>
                  <a:schemeClr val="bg1"/>
                </a:solidFill>
              </a:rPr>
              <a:t> </a:t>
            </a:r>
            <a:r>
              <a:rPr lang="fr-BE" sz="1100" dirty="0" err="1">
                <a:solidFill>
                  <a:schemeClr val="bg1"/>
                </a:solidFill>
              </a:rPr>
              <a:t>rules</a:t>
            </a:r>
            <a:r>
              <a:rPr lang="fr-BE" sz="1100" dirty="0">
                <a:solidFill>
                  <a:schemeClr val="bg1"/>
                </a:solidFill>
              </a:rPr>
              <a:t> or </a:t>
            </a:r>
            <a:r>
              <a:rPr lang="fr-BE" sz="1100" dirty="0" err="1">
                <a:solidFill>
                  <a:schemeClr val="bg1"/>
                </a:solidFill>
              </a:rPr>
              <a:t>legitimate</a:t>
            </a:r>
            <a:r>
              <a:rPr lang="fr-BE" sz="1100" dirty="0">
                <a:solidFill>
                  <a:schemeClr val="bg1"/>
                </a:solidFill>
              </a:rPr>
              <a:t> </a:t>
            </a:r>
            <a:r>
              <a:rPr lang="fr-BE" sz="1100" dirty="0" err="1">
                <a:solidFill>
                  <a:schemeClr val="bg1"/>
                </a:solidFill>
              </a:rPr>
              <a:t>interests</a:t>
            </a:r>
            <a:r>
              <a:rPr lang="fr-BE" sz="1100" dirty="0">
                <a:solidFill>
                  <a:schemeClr val="bg1"/>
                </a:solidFill>
              </a:rPr>
              <a:t>.</a:t>
            </a:r>
          </a:p>
          <a:p>
            <a:endParaRPr lang="fr-BE" sz="1100" dirty="0">
              <a:solidFill>
                <a:schemeClr val="bg1"/>
              </a:solidFill>
            </a:endParaRPr>
          </a:p>
          <a:p>
            <a:r>
              <a:rPr lang="fr-BE" sz="1100" dirty="0">
                <a:solidFill>
                  <a:schemeClr val="bg1"/>
                </a:solidFill>
              </a:rPr>
              <a:t>Grant Agreement art. </a:t>
            </a:r>
            <a:r>
              <a:rPr lang="fr-BE" sz="1100" b="1" dirty="0">
                <a:solidFill>
                  <a:schemeClr val="bg1"/>
                </a:solidFill>
              </a:rPr>
              <a:t>29</a:t>
            </a:r>
          </a:p>
        </p:txBody>
      </p:sp>
      <p:sp>
        <p:nvSpPr>
          <p:cNvPr id="16" name="TextBox 15"/>
          <p:cNvSpPr txBox="1"/>
          <p:nvPr/>
        </p:nvSpPr>
        <p:spPr>
          <a:xfrm>
            <a:off x="6130183" y="1973876"/>
            <a:ext cx="2331069" cy="2462213"/>
          </a:xfrm>
          <a:prstGeom prst="rect">
            <a:avLst/>
          </a:prstGeom>
          <a:noFill/>
        </p:spPr>
        <p:txBody>
          <a:bodyPr wrap="square" rtlCol="0">
            <a:spAutoFit/>
          </a:bodyPr>
          <a:lstStyle/>
          <a:p>
            <a:r>
              <a:rPr lang="fr-BE" sz="1100" b="1" dirty="0">
                <a:solidFill>
                  <a:schemeClr val="accent2">
                    <a:lumMod val="60000"/>
                    <a:lumOff val="40000"/>
                  </a:schemeClr>
                </a:solidFill>
              </a:rPr>
              <a:t>Utilisation of </a:t>
            </a:r>
            <a:r>
              <a:rPr lang="fr-BE" sz="1100" b="1" dirty="0" err="1">
                <a:solidFill>
                  <a:schemeClr val="accent2">
                    <a:lumMod val="60000"/>
                    <a:lumOff val="40000"/>
                  </a:schemeClr>
                </a:solidFill>
              </a:rPr>
              <a:t>results</a:t>
            </a:r>
            <a:r>
              <a:rPr lang="fr-BE" sz="1100" dirty="0">
                <a:solidFill>
                  <a:schemeClr val="accent2">
                    <a:lumMod val="60000"/>
                    <a:lumOff val="40000"/>
                  </a:schemeClr>
                </a:solidFill>
              </a:rPr>
              <a:t>, for </a:t>
            </a:r>
            <a:r>
              <a:rPr lang="fr-BE" sz="1100" dirty="0" err="1">
                <a:solidFill>
                  <a:schemeClr val="accent2">
                    <a:lumMod val="60000"/>
                    <a:lumOff val="40000"/>
                  </a:schemeClr>
                </a:solidFill>
              </a:rPr>
              <a:t>scientific</a:t>
            </a:r>
            <a:r>
              <a:rPr lang="fr-BE" sz="1100" dirty="0">
                <a:solidFill>
                  <a:schemeClr val="accent2">
                    <a:lumMod val="60000"/>
                    <a:lumOff val="40000"/>
                  </a:schemeClr>
                </a:solidFill>
              </a:rPr>
              <a:t>, </a:t>
            </a:r>
            <a:r>
              <a:rPr lang="fr-BE" sz="1100" dirty="0" err="1">
                <a:solidFill>
                  <a:schemeClr val="accent2">
                    <a:lumMod val="60000"/>
                    <a:lumOff val="40000"/>
                  </a:schemeClr>
                </a:solidFill>
              </a:rPr>
              <a:t>societal</a:t>
            </a:r>
            <a:r>
              <a:rPr lang="fr-BE" sz="1100" dirty="0">
                <a:solidFill>
                  <a:schemeClr val="accent2">
                    <a:lumMod val="60000"/>
                    <a:lumOff val="40000"/>
                  </a:schemeClr>
                </a:solidFill>
              </a:rPr>
              <a:t> or </a:t>
            </a:r>
            <a:r>
              <a:rPr lang="fr-BE" sz="1100" dirty="0" err="1">
                <a:solidFill>
                  <a:schemeClr val="accent2">
                    <a:lumMod val="60000"/>
                    <a:lumOff val="40000"/>
                  </a:schemeClr>
                </a:solidFill>
              </a:rPr>
              <a:t>economic</a:t>
            </a:r>
            <a:r>
              <a:rPr lang="fr-BE" sz="1100" dirty="0">
                <a:solidFill>
                  <a:schemeClr val="accent2">
                    <a:lumMod val="60000"/>
                    <a:lumOff val="40000"/>
                  </a:schemeClr>
                </a:solidFill>
              </a:rPr>
              <a:t> </a:t>
            </a:r>
            <a:r>
              <a:rPr lang="fr-BE" sz="1100" dirty="0" err="1">
                <a:solidFill>
                  <a:schemeClr val="accent2">
                    <a:lumMod val="60000"/>
                    <a:lumOff val="40000"/>
                  </a:schemeClr>
                </a:solidFill>
              </a:rPr>
              <a:t>purposes</a:t>
            </a:r>
            <a:endParaRPr lang="fr-BE" sz="1100" dirty="0">
              <a:solidFill>
                <a:schemeClr val="accent2">
                  <a:lumMod val="60000"/>
                  <a:lumOff val="40000"/>
                </a:schemeClr>
              </a:solidFill>
            </a:endParaRPr>
          </a:p>
          <a:p>
            <a:endParaRPr lang="fr-BE" sz="1100" dirty="0">
              <a:solidFill>
                <a:schemeClr val="accent2">
                  <a:lumMod val="60000"/>
                  <a:lumOff val="40000"/>
                </a:schemeClr>
              </a:solidFill>
            </a:endParaRPr>
          </a:p>
          <a:p>
            <a:r>
              <a:rPr lang="fr-BE" sz="1100" dirty="0">
                <a:solidFill>
                  <a:schemeClr val="accent2">
                    <a:lumMod val="60000"/>
                    <a:lumOff val="40000"/>
                  </a:schemeClr>
                </a:solidFill>
              </a:rPr>
              <a:t>Groups and </a:t>
            </a:r>
            <a:r>
              <a:rPr lang="fr-BE" sz="1100" dirty="0" err="1">
                <a:solidFill>
                  <a:schemeClr val="accent2">
                    <a:lumMod val="60000"/>
                    <a:lumOff val="40000"/>
                  </a:schemeClr>
                </a:solidFill>
              </a:rPr>
              <a:t>entities</a:t>
            </a:r>
            <a:r>
              <a:rPr lang="fr-BE" sz="1100" dirty="0">
                <a:solidFill>
                  <a:schemeClr val="accent2">
                    <a:lumMod val="60000"/>
                    <a:lumOff val="40000"/>
                  </a:schemeClr>
                </a:solidFill>
              </a:rPr>
              <a:t> </a:t>
            </a:r>
            <a:r>
              <a:rPr lang="fr-BE" sz="1100" dirty="0" err="1">
                <a:solidFill>
                  <a:schemeClr val="accent2">
                    <a:lumMod val="60000"/>
                    <a:lumOff val="40000"/>
                  </a:schemeClr>
                </a:solidFill>
              </a:rPr>
              <a:t>that</a:t>
            </a:r>
            <a:r>
              <a:rPr lang="fr-BE" sz="1100" dirty="0">
                <a:solidFill>
                  <a:schemeClr val="accent2">
                    <a:lumMod val="60000"/>
                    <a:lumOff val="40000"/>
                  </a:schemeClr>
                </a:solidFill>
              </a:rPr>
              <a:t> are </a:t>
            </a:r>
            <a:r>
              <a:rPr lang="fr-BE" sz="1100" dirty="0" err="1">
                <a:solidFill>
                  <a:schemeClr val="accent2">
                    <a:lumMod val="60000"/>
                    <a:lumOff val="40000"/>
                  </a:schemeClr>
                </a:solidFill>
              </a:rPr>
              <a:t>making</a:t>
            </a:r>
            <a:r>
              <a:rPr lang="fr-BE" sz="1100" dirty="0">
                <a:solidFill>
                  <a:schemeClr val="accent2">
                    <a:lumMod val="60000"/>
                    <a:lumOff val="40000"/>
                  </a:schemeClr>
                </a:solidFill>
              </a:rPr>
              <a:t> </a:t>
            </a:r>
            <a:r>
              <a:rPr lang="fr-BE" sz="1100" b="1" dirty="0" err="1">
                <a:solidFill>
                  <a:schemeClr val="accent2">
                    <a:lumMod val="60000"/>
                    <a:lumOff val="40000"/>
                  </a:schemeClr>
                </a:solidFill>
              </a:rPr>
              <a:t>concrete</a:t>
            </a:r>
            <a:r>
              <a:rPr lang="fr-BE" sz="1100" b="1" dirty="0">
                <a:solidFill>
                  <a:schemeClr val="accent2">
                    <a:lumMod val="60000"/>
                    <a:lumOff val="40000"/>
                  </a:schemeClr>
                </a:solidFill>
              </a:rPr>
              <a:t> use of </a:t>
            </a:r>
            <a:r>
              <a:rPr lang="fr-BE" sz="1100" b="1" dirty="0" err="1">
                <a:solidFill>
                  <a:schemeClr val="accent2">
                    <a:lumMod val="60000"/>
                    <a:lumOff val="40000"/>
                  </a:schemeClr>
                </a:solidFill>
              </a:rPr>
              <a:t>results</a:t>
            </a:r>
            <a:endParaRPr lang="fr-BE" sz="1100" b="1" dirty="0">
              <a:solidFill>
                <a:schemeClr val="accent2">
                  <a:lumMod val="60000"/>
                  <a:lumOff val="40000"/>
                </a:schemeClr>
              </a:solidFill>
            </a:endParaRPr>
          </a:p>
          <a:p>
            <a:endParaRPr lang="fr-BE" sz="1100" dirty="0">
              <a:solidFill>
                <a:schemeClr val="accent2">
                  <a:lumMod val="60000"/>
                  <a:lumOff val="40000"/>
                </a:schemeClr>
              </a:solidFill>
            </a:endParaRPr>
          </a:p>
          <a:p>
            <a:r>
              <a:rPr lang="fr-BE" sz="1100" b="1" dirty="0">
                <a:solidFill>
                  <a:schemeClr val="accent2">
                    <a:lumMod val="60000"/>
                    <a:lumOff val="40000"/>
                  </a:schemeClr>
                </a:solidFill>
              </a:rPr>
              <a:t>All </a:t>
            </a:r>
            <a:r>
              <a:rPr lang="fr-BE" sz="1100" b="1" dirty="0" err="1">
                <a:solidFill>
                  <a:schemeClr val="accent2">
                    <a:lumMod val="60000"/>
                    <a:lumOff val="40000"/>
                  </a:schemeClr>
                </a:solidFill>
              </a:rPr>
              <a:t>results</a:t>
            </a:r>
            <a:r>
              <a:rPr lang="fr-BE" sz="1100" b="1" dirty="0">
                <a:solidFill>
                  <a:schemeClr val="accent2">
                    <a:lumMod val="60000"/>
                    <a:lumOff val="40000"/>
                  </a:schemeClr>
                </a:solidFill>
              </a:rPr>
              <a:t> </a:t>
            </a:r>
            <a:r>
              <a:rPr lang="fr-BE" sz="1100" b="1" dirty="0" err="1">
                <a:solidFill>
                  <a:schemeClr val="accent2">
                    <a:lumMod val="60000"/>
                    <a:lumOff val="40000"/>
                  </a:schemeClr>
                </a:solidFill>
              </a:rPr>
              <a:t>generated</a:t>
            </a:r>
            <a:r>
              <a:rPr lang="fr-BE" sz="1100" b="1" dirty="0">
                <a:solidFill>
                  <a:schemeClr val="accent2">
                    <a:lumMod val="60000"/>
                    <a:lumOff val="40000"/>
                  </a:schemeClr>
                </a:solidFill>
              </a:rPr>
              <a:t> </a:t>
            </a:r>
            <a:r>
              <a:rPr lang="fr-BE" sz="1100" b="1" dirty="0" err="1">
                <a:solidFill>
                  <a:schemeClr val="accent2">
                    <a:lumMod val="60000"/>
                    <a:lumOff val="40000"/>
                  </a:schemeClr>
                </a:solidFill>
              </a:rPr>
              <a:t>during</a:t>
            </a:r>
            <a:r>
              <a:rPr lang="fr-BE" sz="1100" b="1" dirty="0">
                <a:solidFill>
                  <a:schemeClr val="accent2">
                    <a:lumMod val="60000"/>
                    <a:lumOff val="40000"/>
                  </a:schemeClr>
                </a:solidFill>
              </a:rPr>
              <a:t> </a:t>
            </a:r>
            <a:r>
              <a:rPr lang="fr-BE" sz="1100" dirty="0" err="1">
                <a:solidFill>
                  <a:schemeClr val="accent2">
                    <a:lumMod val="60000"/>
                    <a:lumOff val="40000"/>
                  </a:schemeClr>
                </a:solidFill>
              </a:rPr>
              <a:t>project</a:t>
            </a:r>
            <a:r>
              <a:rPr lang="fr-BE" sz="1100" dirty="0">
                <a:solidFill>
                  <a:schemeClr val="accent2">
                    <a:lumMod val="60000"/>
                    <a:lumOff val="40000"/>
                  </a:schemeClr>
                </a:solidFill>
              </a:rPr>
              <a:t> (exploitation by the </a:t>
            </a:r>
            <a:r>
              <a:rPr lang="fr-BE" sz="1100" dirty="0" err="1">
                <a:solidFill>
                  <a:schemeClr val="accent2">
                    <a:lumMod val="60000"/>
                    <a:lumOff val="40000"/>
                  </a:schemeClr>
                </a:solidFill>
              </a:rPr>
              <a:t>project</a:t>
            </a:r>
            <a:r>
              <a:rPr lang="fr-BE" sz="1100" dirty="0">
                <a:solidFill>
                  <a:schemeClr val="accent2">
                    <a:lumMod val="60000"/>
                    <a:lumOff val="40000"/>
                  </a:schemeClr>
                </a:solidFill>
              </a:rPr>
              <a:t> or </a:t>
            </a:r>
            <a:r>
              <a:rPr lang="fr-BE" sz="1100" dirty="0" err="1">
                <a:solidFill>
                  <a:schemeClr val="accent2">
                    <a:lumMod val="60000"/>
                    <a:lumOff val="40000"/>
                  </a:schemeClr>
                </a:solidFill>
              </a:rPr>
              <a:t>another</a:t>
            </a:r>
            <a:r>
              <a:rPr lang="fr-BE" sz="1100" dirty="0">
                <a:solidFill>
                  <a:schemeClr val="accent2">
                    <a:lumMod val="60000"/>
                    <a:lumOff val="40000"/>
                  </a:schemeClr>
                </a:solidFill>
              </a:rPr>
              <a:t> </a:t>
            </a:r>
            <a:r>
              <a:rPr lang="fr-BE" sz="1100" dirty="0" err="1">
                <a:solidFill>
                  <a:schemeClr val="accent2">
                    <a:lumMod val="60000"/>
                    <a:lumOff val="40000"/>
                  </a:schemeClr>
                </a:solidFill>
              </a:rPr>
              <a:t>entity</a:t>
            </a:r>
            <a:r>
              <a:rPr lang="fr-BE" sz="1100" dirty="0">
                <a:solidFill>
                  <a:schemeClr val="accent2">
                    <a:lumMod val="60000"/>
                    <a:lumOff val="40000"/>
                  </a:schemeClr>
                </a:solidFill>
              </a:rPr>
              <a:t>)</a:t>
            </a:r>
          </a:p>
          <a:p>
            <a:endParaRPr lang="fr-BE" sz="1100" dirty="0">
              <a:solidFill>
                <a:schemeClr val="accent2">
                  <a:lumMod val="60000"/>
                  <a:lumOff val="40000"/>
                </a:schemeClr>
              </a:solidFill>
            </a:endParaRPr>
          </a:p>
          <a:p>
            <a:r>
              <a:rPr lang="fr-BE" sz="1100" dirty="0">
                <a:solidFill>
                  <a:schemeClr val="accent2">
                    <a:lumMod val="60000"/>
                    <a:lumOff val="40000"/>
                  </a:schemeClr>
                </a:solidFill>
              </a:rPr>
              <a:t>Grant Agreement art. </a:t>
            </a:r>
            <a:r>
              <a:rPr lang="fr-BE" sz="1100" b="1" dirty="0">
                <a:solidFill>
                  <a:schemeClr val="accent2">
                    <a:lumMod val="60000"/>
                    <a:lumOff val="40000"/>
                  </a:schemeClr>
                </a:solidFill>
              </a:rPr>
              <a:t>28</a:t>
            </a:r>
          </a:p>
        </p:txBody>
      </p:sp>
      <p:sp>
        <p:nvSpPr>
          <p:cNvPr id="17" name="Left Brace 16"/>
          <p:cNvSpPr/>
          <p:nvPr/>
        </p:nvSpPr>
        <p:spPr bwMode="auto">
          <a:xfrm rot="16200000">
            <a:off x="5952736" y="4657284"/>
            <a:ext cx="337158" cy="2016224"/>
          </a:xfrm>
          <a:prstGeom prst="leftBrace">
            <a:avLst/>
          </a:prstGeom>
          <a:noFill/>
          <a:ln>
            <a:solidFill>
              <a:schemeClr val="accent1">
                <a:lumMod val="50000"/>
              </a:schemeClr>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18" name="Line Callout 3 17"/>
          <p:cNvSpPr/>
          <p:nvPr/>
        </p:nvSpPr>
        <p:spPr bwMode="auto">
          <a:xfrm flipH="1">
            <a:off x="4513081" y="5783061"/>
            <a:ext cx="3216471" cy="781289"/>
          </a:xfrm>
          <a:prstGeom prst="borderCallout3">
            <a:avLst>
              <a:gd name="adj1" fmla="val 10988"/>
              <a:gd name="adj2" fmla="val -1964"/>
              <a:gd name="adj3" fmla="val 34349"/>
              <a:gd name="adj4" fmla="val -23517"/>
              <a:gd name="adj5" fmla="val 42840"/>
              <a:gd name="adj6" fmla="val -7114"/>
              <a:gd name="adj7" fmla="val 63566"/>
              <a:gd name="adj8" fmla="val -3238"/>
            </a:avLst>
          </a:prstGeom>
          <a:solidFill>
            <a:schemeClr val="accent1">
              <a:lumMod val="75000"/>
            </a:schemeClr>
          </a:solidFill>
          <a:ln>
            <a:noFill/>
          </a:ln>
          <a:effectLst/>
          <a:extLst/>
        </p:spPr>
        <p:txBody>
          <a:bodyPr vert="horz" wrap="square" lIns="91440" tIns="45720" rIns="91440" bIns="45720" numCol="1" rtlCol="0" anchor="ctr" anchorCtr="0" compatLnSpc="1">
            <a:prstTxWarp prst="textNoShape">
              <a:avLst/>
            </a:prstTxWarp>
          </a:bodyPr>
          <a:lstStyle/>
          <a:p>
            <a:pPr algn="ctr"/>
            <a:r>
              <a:rPr lang="fr-BE" sz="900" dirty="0">
                <a:solidFill>
                  <a:schemeClr val="accent1">
                    <a:lumMod val="25000"/>
                  </a:schemeClr>
                </a:solidFill>
              </a:rPr>
              <a:t>Innovation management, Copyright management, Data management plan, Active </a:t>
            </a:r>
            <a:r>
              <a:rPr lang="fr-BE" sz="900" dirty="0" err="1">
                <a:solidFill>
                  <a:schemeClr val="accent1">
                    <a:lumMod val="25000"/>
                  </a:schemeClr>
                </a:solidFill>
              </a:rPr>
              <a:t>stakeholder</a:t>
            </a:r>
            <a:r>
              <a:rPr lang="fr-BE" sz="900" dirty="0">
                <a:solidFill>
                  <a:schemeClr val="accent1">
                    <a:lumMod val="25000"/>
                  </a:schemeClr>
                </a:solidFill>
              </a:rPr>
              <a:t>/user engagement.</a:t>
            </a:r>
          </a:p>
          <a:p>
            <a:pPr algn="ctr"/>
            <a:endParaRPr lang="fr-BE" sz="900" dirty="0">
              <a:solidFill>
                <a:schemeClr val="accent1">
                  <a:lumMod val="50000"/>
                </a:schemeClr>
              </a:solidFill>
            </a:endParaRPr>
          </a:p>
        </p:txBody>
      </p:sp>
      <p:sp>
        <p:nvSpPr>
          <p:cNvPr id="20" name="TextBox 19"/>
          <p:cNvSpPr txBox="1"/>
          <p:nvPr/>
        </p:nvSpPr>
        <p:spPr>
          <a:xfrm>
            <a:off x="7891272" y="146304"/>
            <a:ext cx="3995928" cy="461665"/>
          </a:xfrm>
          <a:prstGeom prst="rect">
            <a:avLst/>
          </a:prstGeom>
          <a:noFill/>
        </p:spPr>
        <p:txBody>
          <a:bodyPr wrap="square" rtlCol="0">
            <a:spAutoFit/>
          </a:bodyPr>
          <a:lstStyle/>
          <a:p>
            <a:pPr algn="ctr"/>
            <a:r>
              <a:rPr lang="en-GB" sz="2400" dirty="0" smtClean="0">
                <a:solidFill>
                  <a:schemeClr val="bg1"/>
                </a:solidFill>
              </a:rPr>
              <a:t>Key definitions</a:t>
            </a:r>
            <a:endParaRPr lang="en-GB" sz="2400" dirty="0">
              <a:solidFill>
                <a:schemeClr val="bg1"/>
              </a:solidFill>
            </a:endParaRPr>
          </a:p>
        </p:txBody>
      </p:sp>
    </p:spTree>
    <p:extLst>
      <p:ext uri="{BB962C8B-B14F-4D97-AF65-F5344CB8AC3E}">
        <p14:creationId xmlns:p14="http://schemas.microsoft.com/office/powerpoint/2010/main" val="520752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a:themeElements>
    <a:clrScheme name="Custom 2">
      <a:dk1>
        <a:srgbClr val="F8A907"/>
      </a:dk1>
      <a:lt1>
        <a:srgbClr val="FFFFFF"/>
      </a:lt1>
      <a:dk2>
        <a:srgbClr val="F8A907"/>
      </a:dk2>
      <a:lt2>
        <a:srgbClr val="FFFFFF"/>
      </a:lt2>
      <a:accent1>
        <a:srgbClr val="FBE312"/>
      </a:accent1>
      <a:accent2>
        <a:srgbClr val="878685"/>
      </a:accent2>
      <a:accent3>
        <a:srgbClr val="404A52"/>
      </a:accent3>
      <a:accent4>
        <a:srgbClr val="78BAEB"/>
      </a:accent4>
      <a:accent5>
        <a:srgbClr val="2963F0"/>
      </a:accent5>
      <a:accent6>
        <a:srgbClr val="0E4194"/>
      </a:accent6>
      <a:hlink>
        <a:srgbClr val="2963F0"/>
      </a:hlink>
      <a:folHlink>
        <a:srgbClr val="78BAE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8B2BC071E8EB2243968575FDA64A7FCF" ma:contentTypeVersion="2" ma:contentTypeDescription="Create a new document in this library." ma:contentTypeScope="" ma:versionID="377a1ec4d18f8d16d266915a2bbf83c4">
  <xsd:schema xmlns:xsd="http://www.w3.org/2001/XMLSchema" xmlns:xs="http://www.w3.org/2001/XMLSchema" xmlns:p="http://schemas.microsoft.com/office/2006/metadata/properties" xmlns:ns2="http://schemas.microsoft.com/sharepoint/v3/fields" xmlns:ns3="aa4db51b-e8a9-4026-8a86-c53de6a39483" targetNamespace="http://schemas.microsoft.com/office/2006/metadata/properties" ma:root="true" ma:fieldsID="9ee9dd4bd1b55e010c31c60bf2d6f362" ns2:_="" ns3:_="">
    <xsd:import namespace="http://schemas.microsoft.com/sharepoint/v3/fields"/>
    <xsd:import namespace="aa4db51b-e8a9-4026-8a86-c53de6a39483"/>
    <xsd:element name="properties">
      <xsd:complexType>
        <xsd:sequence>
          <xsd:element name="documentManagement">
            <xsd:complexType>
              <xsd:all>
                <xsd:element ref="ns2: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aa4db51b-e8a9-4026-8a86-c53de6a39483"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Status xmlns="http://schemas.microsoft.com/sharepoint/v3/fields">Not Started</_Status>
    <_dlc_DocId xmlns="aa4db51b-e8a9-4026-8a86-c53de6a39483">ECCSC-1670136627-329</_dlc_DocId>
    <_dlc_DocIdUrl xmlns="aa4db51b-e8a9-4026-8a86-c53de6a39483">
      <Url>https://myintracomm-collab.ec.europa.eu/networks/H2020CSC/_layouts/15/DocIdRedir.aspx?ID=ECCSC-1670136627-329</Url>
      <Description>ECCSC-1670136627-329</Description>
    </_dlc_DocIdUrl>
  </documentManagement>
</p:properties>
</file>

<file path=customXml/itemProps1.xml><?xml version="1.0" encoding="utf-8"?>
<ds:datastoreItem xmlns:ds="http://schemas.openxmlformats.org/officeDocument/2006/customXml" ds:itemID="{302C3371-45D8-46BB-8CD9-AB0A49B69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aa4db51b-e8a9-4026-8a86-c53de6a39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096804-AADB-4923-A8EC-EBB4E6ACA556}">
  <ds:schemaRefs>
    <ds:schemaRef ds:uri="http://schemas.microsoft.com/sharepoint/events"/>
  </ds:schemaRefs>
</ds:datastoreItem>
</file>

<file path=customXml/itemProps3.xml><?xml version="1.0" encoding="utf-8"?>
<ds:datastoreItem xmlns:ds="http://schemas.openxmlformats.org/officeDocument/2006/customXml" ds:itemID="{1CDD6A15-6BEE-487F-9404-ED8356C577F3}">
  <ds:schemaRefs>
    <ds:schemaRef ds:uri="http://schemas.microsoft.com/sharepoint/v3/contenttype/forms"/>
  </ds:schemaRefs>
</ds:datastoreItem>
</file>

<file path=customXml/itemProps4.xml><?xml version="1.0" encoding="utf-8"?>
<ds:datastoreItem xmlns:ds="http://schemas.openxmlformats.org/officeDocument/2006/customXml" ds:itemID="{FE6E879F-54A3-4179-B9A9-3999D2784A8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aa4db51b-e8a9-4026-8a86-c53de6a39483"/>
    <ds:schemaRef ds:uri="http://schemas.microsoft.com/office/infopath/2007/PartnerControl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1873</TotalTime>
  <Words>1985</Words>
  <Application>Microsoft Office PowerPoint</Application>
  <PresentationFormat>Widescreen</PresentationFormat>
  <Paragraphs>312</Paragraphs>
  <Slides>29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Calibri Light</vt:lpstr>
      <vt:lpstr>Courier New</vt:lpstr>
      <vt:lpstr>EC Square Sans Pro Light</vt:lpstr>
      <vt:lpstr>Verdana</vt:lpstr>
      <vt:lpstr>Wingdings</vt:lpstr>
      <vt:lpstr>2_Blank</vt:lpstr>
      <vt:lpstr>3_Blank</vt:lpstr>
      <vt:lpstr>PowerPoint Presentation</vt:lpstr>
      <vt:lpstr>Communication, Dissemination and Exploitation (D&amp;E), Key Impact Pathways indicators and Open access to data and publications in Horizon Europe </vt:lpstr>
      <vt:lpstr>Requirements for Communication,  Dissemination &amp; Exploitation</vt:lpstr>
      <vt:lpstr>What are project results?</vt:lpstr>
      <vt:lpstr>What is communication?</vt:lpstr>
      <vt:lpstr>What is dissemination?</vt:lpstr>
      <vt:lpstr>PowerPoint Presentation</vt:lpstr>
      <vt:lpstr>What is meant by exploitation?</vt:lpstr>
      <vt:lpstr>PowerPoint Presentation</vt:lpstr>
      <vt:lpstr>PowerPoint Presentation</vt:lpstr>
      <vt:lpstr>PowerPoint Presentation</vt:lpstr>
      <vt:lpstr>PowerPoint Presentation</vt:lpstr>
      <vt:lpstr>Why does it not always happen?  </vt:lpstr>
      <vt:lpstr>C&amp;D&amp;E in Horizon Europe C&amp;D&amp;E remains key in FP implementation</vt:lpstr>
      <vt:lpstr>PowerPoint Presentation</vt:lpstr>
      <vt:lpstr>PowerPoint Presentation</vt:lpstr>
      <vt:lpstr>Incentives for exploitation – a recent example</vt:lpstr>
      <vt:lpstr>Enhanced D&amp;E support to beneficiaries – a new initiative </vt:lpstr>
      <vt:lpstr>Horizon Results Platform</vt:lpstr>
      <vt:lpstr>Open Science in Horizon Europe</vt:lpstr>
      <vt:lpstr>What is the general orientation?</vt:lpstr>
      <vt:lpstr>Open Access to publications in Horizon Europe</vt:lpstr>
      <vt:lpstr>Open Access to Research data in Horizon Europe</vt:lpstr>
      <vt:lpstr>Key impact pathways in Horizon Europe</vt:lpstr>
      <vt:lpstr>Key Impact Pathways</vt:lpstr>
      <vt:lpstr>Key Impact Pathways</vt:lpstr>
      <vt:lpstr>The 9 KIPs</vt:lpstr>
      <vt:lpstr>Take away messages  </vt:lpstr>
      <vt:lpstr>Thank you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Coordination between H2020 &amp; INTERREG CE on the capitalisation / exploitation of existing project results</dc:title>
  <dc:creator>SAGIAS Ioannis (RTD)</dc:creator>
  <cp:lastModifiedBy>KARAGIANNIDOU Agni (RTD)</cp:lastModifiedBy>
  <cp:revision>91</cp:revision>
  <cp:lastPrinted>2019-09-17T13:02:47Z</cp:lastPrinted>
  <dcterms:created xsi:type="dcterms:W3CDTF">2019-01-11T16:10:58Z</dcterms:created>
  <dcterms:modified xsi:type="dcterms:W3CDTF">2020-01-21T15:43:06Z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0x010100258AA79CEB83498886A3A08681123250008B2BC071E8EB2243968575FDA64A7FCF</vt:lpwstr>
  </property>
  <property fmtid="{D5CDD505-2E9C-101B-9397-08002B2CF9AE}" pid="3" name="_dlc_DocIdItemGuid">
    <vt:lpwstr>e366de2d-d701-46b8-a930-204d417046b0</vt:lpwstr>
  </property>
</Properties>
</file>